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embeddedFontLst>
    <p:embeddedFont>
      <p:font typeface="Cabin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Impact" panose="020B0806030902050204" pitchFamily="3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733"/>
  </p:normalViewPr>
  <p:slideViewPr>
    <p:cSldViewPr snapToGrid="0" snapToObjects="1">
      <p:cViewPr varScale="1">
        <p:scale>
          <a:sx n="62" d="100"/>
          <a:sy n="62" d="100"/>
        </p:scale>
        <p:origin x="11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aa.audiology.org/educational-opportunities/undergraduate-students/undergraduate-resources/personal-statement-supplemen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aa.audiology.org/educational-opportunities/undergraduate-students/undergraduate-resources/applying-audiology-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https://saa.audiology.org/educational-opportunities/undergraduate-students/undergraduate-resources/personal-statement-supplement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https://saa.audiology.org/educational-opportunities/undergraduate-students/undergraduate-resources/applying-audiology-0</a:t>
            </a:r>
            <a:r>
              <a:rPr lang="en-US"/>
              <a:t>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 rot="5400000">
            <a:off x="4544043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 b="0" i="0" u="none" strike="noStrike" cap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bin"/>
              <a:buNone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bin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bin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bin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9" name="Google Shape;109;p14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0" name="Google Shape;110;p14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1" name="Google Shape;111;p14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bin"/>
              <a:buNone/>
              <a:defRPr sz="19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bin"/>
              <a:buNone/>
              <a:defRPr sz="19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 b="0" i="0" u="none" strike="noStrike" cap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bin"/>
              <a:buNone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bin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bin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bin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6" name="Google Shape;46;p5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47" name="Google Shape;47;p5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8" name="Google Shape;48;p5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bin"/>
              <a:buNone/>
              <a:defRPr sz="19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Char char="–"/>
              <a:defRPr sz="2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6" name="Google Shape;76;p10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7" name="Google Shape;77;p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bin"/>
              <a:buNone/>
              <a:defRPr sz="19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" name="Google Shape;16;p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3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02" name="Google Shape;102;p13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esumereview@audiology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a.audiology.org/educational-opportunities/undergraduate-students/undergraduate-resource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wulligpm@ucmail.uc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en-US" sz="9000" b="0" i="0" u="none" strike="noStrike" cap="none" dirty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Building Your Resume &amp; Personal Statement</a:t>
            </a:r>
            <a:endParaRPr sz="9000" b="0" i="0" u="none" strike="noStrike" cap="none" dirty="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1"/>
          </p:nvPr>
        </p:nvSpPr>
        <p:spPr>
          <a:xfrm>
            <a:off x="1654332" y="5975964"/>
            <a:ext cx="9166800" cy="733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Arial"/>
              <a:buNone/>
            </a:pPr>
            <a:r>
              <a:rPr lang="en-US" b="1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STUDENT ACADEMY OF AUDIOLOGY</a:t>
            </a:r>
            <a:endParaRPr b="1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Arial"/>
              <a:buNone/>
            </a:pPr>
            <a:r>
              <a:rPr lang="en-US" b="1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UNDERGRADUATE COMMITTEE</a:t>
            </a:r>
            <a:endParaRPr b="1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PRESENTATIONS &amp; RESEARCH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1251638" y="1337875"/>
            <a:ext cx="10178400" cy="23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Capstone title</a:t>
            </a:r>
            <a:r>
              <a:rPr lang="en-US" sz="2400" dirty="0"/>
              <a:t> (Name of school or institution research was conducted at), Capstone Advisor 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List any presentations such as </a:t>
            </a:r>
            <a:r>
              <a:rPr lang="en-US" sz="2400" b="0" i="0" u="none" strike="noStrike" cap="none" dirty="0" err="1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PRaISE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List any publications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Use proper citation format</a:t>
            </a:r>
            <a:endParaRPr sz="20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1251675" y="4071350"/>
            <a:ext cx="10178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1136150" y="3860528"/>
            <a:ext cx="10178400" cy="1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SKILLS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1251638" y="4841501"/>
            <a:ext cx="10178400" cy="1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Basic / Proficient / Fluent in an additional language besides English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Do </a:t>
            </a:r>
            <a:r>
              <a:rPr lang="en-US" sz="2400" b="0" i="0" u="sng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not</a:t>
            </a: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 add “Proficient in Microsoft Word, Excel, </a:t>
            </a:r>
            <a:r>
              <a:rPr lang="en-US" sz="2400" b="0" i="0" u="none" strike="noStrike" cap="none" dirty="0" err="1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Powerpoint</a:t>
            </a: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”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Should be expected!</a:t>
            </a:r>
            <a:endParaRPr sz="20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79" name="Google Shape;179;p25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1" y="0"/>
            <a:ext cx="4695443" cy="6858000"/>
          </a:xfrm>
          <a:custGeom>
            <a:avLst/>
            <a:gdLst/>
            <a:ahLst/>
            <a:cxnLst/>
            <a:rect l="l" t="t" r="r" b="b"/>
            <a:pathLst>
              <a:path w="4992864" h="6858000" extrusionOk="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Impact"/>
              <a:buNone/>
            </a:pPr>
            <a:r>
              <a:rPr lang="en-US" sz="56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EXAMPLE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1697" y="0"/>
            <a:ext cx="571830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7E41D-7C75-F246-B3BC-CB8523B7E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658831"/>
            <a:ext cx="10178322" cy="914787"/>
          </a:xfrm>
        </p:spPr>
        <p:txBody>
          <a:bodyPr/>
          <a:lstStyle/>
          <a:p>
            <a:r>
              <a:rPr lang="en-US" dirty="0"/>
              <a:t>What Employers are looking for: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87853-645D-0749-BE79-606D47C31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839" y="1573617"/>
            <a:ext cx="10178322" cy="2934587"/>
          </a:xfrm>
        </p:spPr>
        <p:txBody>
          <a:bodyPr/>
          <a:lstStyle/>
          <a:p>
            <a:r>
              <a:rPr lang="en-US" sz="2400" dirty="0"/>
              <a:t>Ability to work in a team</a:t>
            </a:r>
          </a:p>
          <a:p>
            <a:r>
              <a:rPr lang="en-US" sz="2400" dirty="0"/>
              <a:t>Ability to verbally communicate inside and outside of the organization</a:t>
            </a:r>
          </a:p>
          <a:p>
            <a:r>
              <a:rPr lang="en-US" sz="2400" dirty="0"/>
              <a:t>Ability to make decisions and solve problems </a:t>
            </a:r>
          </a:p>
          <a:p>
            <a:r>
              <a:rPr lang="en-US" sz="2400" dirty="0"/>
              <a:t>Ability to obtain and process information</a:t>
            </a:r>
          </a:p>
          <a:p>
            <a:r>
              <a:rPr lang="en-US" sz="2400" dirty="0"/>
              <a:t>Ability to plan, organize, and prioritize work </a:t>
            </a:r>
          </a:p>
          <a:p>
            <a:r>
              <a:rPr lang="en-US" sz="2400" dirty="0"/>
              <a:t>Ability to communicate well / provide good service to patients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6E6A57-F3B6-DB4A-B93D-29335E730B7B}"/>
              </a:ext>
            </a:extLst>
          </p:cNvPr>
          <p:cNvSpPr txBox="1">
            <a:spLocks/>
          </p:cNvSpPr>
          <p:nvPr/>
        </p:nvSpPr>
        <p:spPr>
          <a:xfrm>
            <a:off x="5121928" y="4933893"/>
            <a:ext cx="5659485" cy="9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Keep these in mind!</a:t>
            </a:r>
          </a:p>
        </p:txBody>
      </p:sp>
    </p:spTree>
    <p:extLst>
      <p:ext uri="{BB962C8B-B14F-4D97-AF65-F5344CB8AC3E}">
        <p14:creationId xmlns:p14="http://schemas.microsoft.com/office/powerpoint/2010/main" val="193144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en-US" sz="8400" b="0" i="0" u="none" strike="noStrike" cap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rPr>
              <a:t>PERSONAL STATEMENT</a:t>
            </a:r>
            <a:endParaRPr sz="8400" b="0" i="0" u="none" strike="noStrike" cap="none">
              <a:solidFill>
                <a:schemeClr val="lt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What is a Personal Statement?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4" name="Google Shape;194;p27"/>
          <p:cNvSpPr txBox="1">
            <a:spLocks noGrp="1"/>
          </p:cNvSpPr>
          <p:nvPr>
            <p:ph type="body" idx="1"/>
          </p:nvPr>
        </p:nvSpPr>
        <p:spPr>
          <a:xfrm>
            <a:off x="1251678" y="1389783"/>
            <a:ext cx="10178400" cy="5085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68300">
              <a:spcBef>
                <a:spcPts val="0"/>
              </a:spcBef>
              <a:buClr>
                <a:srgbClr val="595959"/>
              </a:buClr>
              <a:buSzPts val="2200"/>
              <a:buFont typeface="Cabin"/>
              <a:buChar char="•"/>
            </a:pPr>
            <a:r>
              <a:rPr lang="en-US" sz="2400" dirty="0"/>
              <a:t>Allows you to reflect in your own words how you have gotten to this point in your education and what your future goals are</a:t>
            </a:r>
          </a:p>
          <a:p>
            <a:pPr marL="457200" marR="0" lvl="0" indent="-368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bin"/>
              <a:buChar char="•"/>
            </a:pPr>
            <a:r>
              <a:rPr lang="en-US" sz="2400" dirty="0"/>
              <a:t>1 - 2 page document</a:t>
            </a:r>
            <a:endParaRPr sz="2400" dirty="0"/>
          </a:p>
          <a:p>
            <a:pPr marL="457200" marR="0" lvl="0" indent="-368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400" dirty="0"/>
              <a:t>What it should include:</a:t>
            </a:r>
            <a:endParaRPr sz="2400" dirty="0"/>
          </a:p>
          <a:p>
            <a: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400" dirty="0"/>
              <a:t>Info on who you are</a:t>
            </a:r>
            <a:endParaRPr sz="2400" dirty="0"/>
          </a:p>
          <a:p>
            <a: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400" dirty="0"/>
              <a:t>Your clinical skills and interests</a:t>
            </a:r>
            <a:endParaRPr sz="2400" dirty="0"/>
          </a:p>
          <a:p>
            <a: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400" dirty="0"/>
              <a:t>Why you are interested in audiology or speech language pathology</a:t>
            </a:r>
            <a:endParaRPr sz="2400" dirty="0"/>
          </a:p>
          <a:p>
            <a: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400" dirty="0"/>
              <a:t>Why you are interested in </a:t>
            </a:r>
            <a:r>
              <a:rPr lang="en-US" sz="2400" i="1" dirty="0"/>
              <a:t>that</a:t>
            </a:r>
            <a:r>
              <a:rPr lang="en-US" sz="2400" dirty="0"/>
              <a:t> graduate program</a:t>
            </a:r>
            <a:endParaRPr sz="2400" dirty="0"/>
          </a:p>
          <a:p>
            <a:pPr marL="1371600" marR="0" lvl="2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Research the program so you can add specifics to your personal statement</a:t>
            </a:r>
            <a:endParaRPr sz="20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400" b="1" dirty="0"/>
              <a:t>DO NOT</a:t>
            </a:r>
            <a:r>
              <a:rPr lang="en-US" sz="2400" dirty="0"/>
              <a:t> rewrite your resume</a:t>
            </a:r>
            <a:endParaRPr sz="24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400" dirty="0"/>
              <a:t>It’s fine to touch on experiences that have shaped you but your reader should learn something new and take something different away from your resume and personal statement</a:t>
            </a:r>
            <a:endParaRPr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1251678" y="169733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dirty="0"/>
              <a:t>Components of a Good Personal Statement	</a:t>
            </a:r>
            <a:endParaRPr sz="5100" b="0" i="0" u="none" strike="noStrike" cap="none" dirty="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1251678" y="1661865"/>
            <a:ext cx="10178400" cy="3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333333"/>
                </a:solidFill>
              </a:rPr>
              <a:t>Tell a story</a:t>
            </a:r>
            <a:endParaRPr sz="2400" b="1" dirty="0">
              <a:solidFill>
                <a:srgbClr val="333333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-US" dirty="0">
                <a:solidFill>
                  <a:srgbClr val="333333"/>
                </a:solidFill>
              </a:rPr>
              <a:t>Think in terms of showing or demonstrating through concrete experience</a:t>
            </a:r>
            <a:endParaRPr dirty="0">
              <a:solidFill>
                <a:srgbClr val="333333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Char char="–"/>
            </a:pPr>
            <a:r>
              <a:rPr lang="en-US" dirty="0">
                <a:solidFill>
                  <a:srgbClr val="333333"/>
                </a:solidFill>
              </a:rPr>
              <a:t>Think of an interesting angle or “hook” that will draw the reader’s attention</a:t>
            </a:r>
            <a:endParaRPr dirty="0">
              <a:solidFill>
                <a:srgbClr val="333333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-US" dirty="0">
                <a:solidFill>
                  <a:srgbClr val="333333"/>
                </a:solidFill>
              </a:rPr>
              <a:t>If your statement is fresh, lively, and </a:t>
            </a:r>
            <a:r>
              <a:rPr lang="en-US" b="1" i="1" dirty="0">
                <a:solidFill>
                  <a:srgbClr val="333333"/>
                </a:solidFill>
              </a:rPr>
              <a:t>memorable</a:t>
            </a:r>
            <a:r>
              <a:rPr lang="en-US" dirty="0">
                <a:solidFill>
                  <a:srgbClr val="333333"/>
                </a:solidFill>
              </a:rPr>
              <a:t>,  you'll be putting yourself ahead of the pack. </a:t>
            </a:r>
            <a:endParaRPr b="1" i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333333"/>
                </a:solidFill>
              </a:rPr>
              <a:t>Be specific</a:t>
            </a:r>
            <a:endParaRPr sz="2400" b="1" dirty="0">
              <a:solidFill>
                <a:srgbClr val="333333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-US" dirty="0">
                <a:solidFill>
                  <a:srgbClr val="333333"/>
                </a:solidFill>
              </a:rPr>
              <a:t>Don't state that you would make an excellent audiologist or speech therapist unless you can back it up with specific reasons and experiences</a:t>
            </a:r>
            <a:endParaRPr dirty="0">
              <a:solidFill>
                <a:srgbClr val="333333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-US" dirty="0">
                <a:solidFill>
                  <a:srgbClr val="333333"/>
                </a:solidFill>
              </a:rPr>
              <a:t>Use the language professionals use in conveying your information</a:t>
            </a:r>
            <a:endParaRPr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333333"/>
                </a:solidFill>
              </a:rPr>
              <a:t>Concentrate on your opening paragraph</a:t>
            </a:r>
            <a:endParaRPr sz="2400" b="1" dirty="0">
              <a:solidFill>
                <a:srgbClr val="333333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-US" dirty="0">
                <a:solidFill>
                  <a:srgbClr val="333333"/>
                </a:solidFill>
              </a:rPr>
              <a:t>The lead or opening paragraph is generally the most important. </a:t>
            </a:r>
            <a:endParaRPr dirty="0">
              <a:solidFill>
                <a:srgbClr val="333333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-US" dirty="0">
                <a:solidFill>
                  <a:srgbClr val="333333"/>
                </a:solidFill>
              </a:rPr>
              <a:t>It is here that you grab the reader's attention or lose it.</a:t>
            </a:r>
            <a:endParaRPr dirty="0">
              <a:solidFill>
                <a:srgbClr val="333333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-US" dirty="0">
                <a:solidFill>
                  <a:srgbClr val="333333"/>
                </a:solidFill>
              </a:rPr>
              <a:t>It becomes the framework for the rest of the statement.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1257300" y="213178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DO</a:t>
            </a:r>
            <a:endParaRPr sz="3200" b="1" i="0" u="none" strike="noStrike" cap="non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6" name="Google Shape;206;p29"/>
          <p:cNvSpPr txBox="1">
            <a:spLocks noGrp="1"/>
          </p:cNvSpPr>
          <p:nvPr>
            <p:ph type="body" idx="2"/>
          </p:nvPr>
        </p:nvSpPr>
        <p:spPr>
          <a:xfrm>
            <a:off x="1257300" y="1617050"/>
            <a:ext cx="4800600" cy="49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Typical margins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Easy to read font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Consistent formatting 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Keep the same tense throughout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Be as specific as possible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“My skills/experience make me an ideal candidate </a:t>
            </a:r>
            <a:r>
              <a:rPr lang="en-US" sz="2000" b="0" i="0" u="none" strike="noStrike" cap="none" dirty="0">
                <a:solidFill>
                  <a:srgbClr val="00B050"/>
                </a:solidFill>
                <a:latin typeface="Cabin"/>
                <a:ea typeface="Cabin"/>
                <a:cs typeface="Cabin"/>
                <a:sym typeface="Cabin"/>
              </a:rPr>
              <a:t>because…..”</a:t>
            </a:r>
            <a:endParaRPr sz="20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Be confident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Save it with a file name that includes your name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Save and send as a PDF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3"/>
          </p:nvPr>
        </p:nvSpPr>
        <p:spPr>
          <a:xfrm>
            <a:off x="6633864" y="213177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DON’T</a:t>
            </a:r>
            <a:endParaRPr sz="3200" b="1" i="0" u="none" strike="noStrike" cap="non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4"/>
          </p:nvPr>
        </p:nvSpPr>
        <p:spPr>
          <a:xfrm>
            <a:off x="6633875" y="1617050"/>
            <a:ext cx="4800600" cy="49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Go below a 12 point font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dirty="0"/>
              <a:t>Reference high school activities</a:t>
            </a:r>
            <a:endParaRPr sz="2400" dirty="0"/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“My skills/experience make me an ideal candidate</a:t>
            </a:r>
            <a:r>
              <a:rPr lang="en-US" sz="2400" b="1" i="0" u="none" strike="noStrike" cap="none" dirty="0">
                <a:solidFill>
                  <a:srgbClr val="00B050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”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Use “I think”, “I feel”, “I believe”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This comes off as insecurity</a:t>
            </a:r>
            <a:endParaRPr sz="20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Be generic or use </a:t>
            </a:r>
            <a:r>
              <a:rPr lang="en-US" sz="2400" b="0" i="0" u="none" strike="noStrike" cap="none" dirty="0" err="1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cliches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dirty="0"/>
              <a:t>Use vocabulary you wouldn’t use in a normal conversation</a:t>
            </a:r>
            <a:endParaRPr sz="2400" dirty="0"/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Rephrase or reiterate your resume</a:t>
            </a:r>
            <a:endParaRPr sz="2400" dirty="0"/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Send as a word document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09" name="Google Shape;209;p29"/>
          <p:cNvPicPr preferRelativeResize="0"/>
          <p:nvPr/>
        </p:nvPicPr>
        <p:blipFill rotWithShape="1">
          <a:blip r:embed="rId3">
            <a:alphaModFix/>
          </a:blip>
          <a:srcRect r="46552"/>
          <a:stretch/>
        </p:blipFill>
        <p:spPr>
          <a:xfrm>
            <a:off x="2112580" y="0"/>
            <a:ext cx="1098854" cy="124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9"/>
          <p:cNvPicPr preferRelativeResize="0"/>
          <p:nvPr/>
        </p:nvPicPr>
        <p:blipFill rotWithShape="1">
          <a:blip r:embed="rId3">
            <a:alphaModFix/>
          </a:blip>
          <a:srcRect l="48850"/>
          <a:stretch/>
        </p:blipFill>
        <p:spPr>
          <a:xfrm>
            <a:off x="7115503" y="0"/>
            <a:ext cx="1041047" cy="1236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16" name="Google Shape;216;p30"/>
          <p:cNvSpPr/>
          <p:nvPr/>
        </p:nvSpPr>
        <p:spPr>
          <a:xfrm>
            <a:off x="0" y="0"/>
            <a:ext cx="2835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8" name="Google Shape;218;p30"/>
          <p:cNvSpPr/>
          <p:nvPr/>
        </p:nvSpPr>
        <p:spPr>
          <a:xfrm>
            <a:off x="1" y="0"/>
            <a:ext cx="4693292" cy="6858000"/>
          </a:xfrm>
          <a:custGeom>
            <a:avLst/>
            <a:gdLst/>
            <a:ahLst/>
            <a:cxnLst/>
            <a:rect l="l" t="t" r="r" b="b"/>
            <a:pathLst>
              <a:path w="4992864" h="6858000" extrusionOk="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644854" y="643464"/>
            <a:ext cx="3437400" cy="43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Impact"/>
              <a:buNone/>
            </a:pPr>
            <a:r>
              <a:rPr lang="en-US" sz="56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EXAMPLE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20" name="Google Shape;22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9563" y="0"/>
            <a:ext cx="6124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PROOF READ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6" name="Google Shape;226;p31"/>
          <p:cNvSpPr txBox="1">
            <a:spLocks noGrp="1"/>
          </p:cNvSpPr>
          <p:nvPr>
            <p:ph type="body" idx="1"/>
          </p:nvPr>
        </p:nvSpPr>
        <p:spPr>
          <a:xfrm>
            <a:off x="1251678" y="1241024"/>
            <a:ext cx="5916376" cy="296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Proof read, proof read, proof read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Have a friend proof read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Have a parent proof read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Have a partner/spouse proof read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endParaRPr lang="en-US" dirty="0"/>
          </a:p>
          <a:p>
            <a:pPr marL="0" marR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8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It’s ok to have multiple rough drafts! </a:t>
            </a:r>
            <a:endParaRPr sz="28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27" name="Google Shape;227;p31" descr="Image result for proofre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2910" y="4201121"/>
            <a:ext cx="4042197" cy="247883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1" descr="Image result for proofread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9" name="Google Shape;229;p31" descr="Image result for proofrea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0" name="Google Shape;230;p31" descr="Image result for proofread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31" name="Google Shape;23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8054" y="160337"/>
            <a:ext cx="4363107" cy="3272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1251678" y="169733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sz="5100" b="0" i="0" u="none" strike="noStrike" cap="none" dirty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SAA RESUME REVIEW /</a:t>
            </a:r>
            <a:r>
              <a:rPr lang="en-US" dirty="0"/>
              <a:t>PERSONAL STATEMENT </a:t>
            </a:r>
            <a:r>
              <a:rPr lang="en-US" sz="5100" b="0" i="0" u="none" strike="noStrike" cap="none" dirty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SERVICE</a:t>
            </a:r>
            <a:endParaRPr sz="5100" b="0" i="0" u="none" strike="noStrike" cap="none" dirty="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7" name="Google Shape;237;p32"/>
          <p:cNvSpPr txBox="1">
            <a:spLocks noGrp="1"/>
          </p:cNvSpPr>
          <p:nvPr>
            <p:ph type="body" idx="1"/>
          </p:nvPr>
        </p:nvSpPr>
        <p:spPr>
          <a:xfrm>
            <a:off x="1251678" y="1661865"/>
            <a:ext cx="10178322" cy="502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300" b="1" i="0" u="none" strike="noStrike" cap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Undergraduate associate members of SAA </a:t>
            </a:r>
            <a:r>
              <a:rPr lang="en-US" sz="23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have the opportunity to submit their personal statement to the Resume Review service provided by the American Academy of Audiology. </a:t>
            </a:r>
            <a:endParaRPr sz="23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300" dirty="0"/>
              <a:t>H</a:t>
            </a:r>
            <a:r>
              <a:rPr lang="en-US" sz="23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ave your resume reviewed </a:t>
            </a:r>
            <a:r>
              <a:rPr lang="en-US" sz="2300" b="1" i="0" u="none" strike="noStrike" cap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by audiologists </a:t>
            </a:r>
            <a:r>
              <a:rPr lang="en-US" sz="23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and receive feedback about how to tailor your resume to the field of audiology and audiology graduate programs. </a:t>
            </a:r>
            <a:endParaRPr sz="2300" dirty="0"/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If interested, complete the Resume Review Request Form and submitting all materials to </a:t>
            </a:r>
            <a:r>
              <a:rPr lang="en-US" sz="2300" b="0" i="0" u="sng" strike="noStrike" cap="none" dirty="0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3"/>
              </a:rPr>
              <a:t>resumereview@audiology.org</a:t>
            </a:r>
            <a:r>
              <a:rPr lang="en-US" sz="23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sz="23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300" dirty="0"/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300" dirty="0"/>
              <a:t>All SAA Undergraduate resources can be found (with or </a:t>
            </a:r>
            <a:r>
              <a:rPr lang="en-US" sz="2300" dirty="0" err="1"/>
              <a:t>withour</a:t>
            </a:r>
            <a:r>
              <a:rPr lang="en-US" sz="2300" dirty="0"/>
              <a:t> membership) at </a:t>
            </a:r>
            <a:r>
              <a:rPr lang="en-US" sz="2300" u="sng" dirty="0">
                <a:solidFill>
                  <a:schemeClr val="hlink"/>
                </a:solidFill>
                <a:hlinkClick r:id="rId4"/>
              </a:rPr>
              <a:t>https://saa.audiology.org/educational-opportunities/undergraduate-students/undergraduate-resources/</a:t>
            </a:r>
            <a:r>
              <a:rPr lang="en-US" sz="2300" dirty="0"/>
              <a:t> </a:t>
            </a:r>
            <a:endParaRPr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3242929" y="380988"/>
            <a:ext cx="8187000" cy="40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en-US" sz="8400" b="0" i="0" u="none" strike="noStrike" cap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rPr>
              <a:t>RESUME</a:t>
            </a:r>
            <a:endParaRPr sz="8400" b="0" i="0" u="none" strike="noStrike" cap="none">
              <a:solidFill>
                <a:schemeClr val="lt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3242929" y="1073889"/>
            <a:ext cx="8187071" cy="157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en-US" sz="8400" b="0" i="0" u="none" strike="noStrike" cap="none" dirty="0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rPr>
              <a:t>QUESTIONS?</a:t>
            </a:r>
            <a:endParaRPr sz="8400" b="0" i="0" u="none" strike="noStrike" cap="none" dirty="0">
              <a:solidFill>
                <a:schemeClr val="lt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7F4C6C-9C2C-024A-926C-1217B76584F1}"/>
              </a:ext>
            </a:extLst>
          </p:cNvPr>
          <p:cNvSpPr txBox="1"/>
          <p:nvPr/>
        </p:nvSpPr>
        <p:spPr>
          <a:xfrm>
            <a:off x="7697972" y="4206240"/>
            <a:ext cx="5018568" cy="1663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ts val="2000"/>
            </a:pPr>
            <a:r>
              <a:rPr lang="en-US" sz="28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Paige Wulliger</a:t>
            </a:r>
          </a:p>
          <a:p>
            <a:pPr lv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ts val="2000"/>
            </a:pPr>
            <a:r>
              <a:rPr lang="en-US" sz="28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Undergraduate Liaison </a:t>
            </a:r>
          </a:p>
          <a:p>
            <a:pPr lv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ts val="2000"/>
            </a:pPr>
            <a:r>
              <a:rPr lang="en-US" sz="28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  <a:hlinkClick r:id="rId3"/>
              </a:rPr>
              <a:t>wulligpm@mail.uc.edu</a:t>
            </a:r>
            <a:endParaRPr lang="en-US" sz="2800" dirty="0">
              <a:solidFill>
                <a:schemeClr val="bg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FORMATTING YOUR RESUME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1251678" y="1282997"/>
            <a:ext cx="10178322" cy="519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1-2 </a:t>
            </a:r>
            <a:r>
              <a:rPr lang="en-US" sz="2200" dirty="0"/>
              <a:t>full </a:t>
            </a:r>
            <a:r>
              <a:rPr lang="en-US" sz="22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pages MAX</a:t>
            </a:r>
            <a:endParaRPr sz="22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</a:pPr>
            <a:r>
              <a:rPr lang="en-US" sz="2200" dirty="0"/>
              <a:t>Do NOT have one and a half pages. </a:t>
            </a:r>
            <a:endParaRPr sz="2200" dirty="0"/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One inch margins</a:t>
            </a:r>
            <a:endParaRPr sz="22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Font size should be at least 11 and no larger than 12</a:t>
            </a:r>
            <a:endParaRPr sz="22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Choose an easy to read font styles, such as Times New Roman, Arial, Calibri, Tahoma, </a:t>
            </a:r>
            <a:r>
              <a:rPr lang="en-US" sz="2200" b="0" i="0" u="none" strike="noStrike" cap="none" dirty="0" err="1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etc</a:t>
            </a:r>
            <a:endParaRPr sz="22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Use space wisely</a:t>
            </a:r>
            <a:endParaRPr sz="22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</a:pPr>
            <a:r>
              <a:rPr lang="en-US" sz="22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Do not try to jam too much information on one page</a:t>
            </a:r>
            <a:endParaRPr sz="22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Include </a:t>
            </a:r>
            <a:r>
              <a:rPr lang="en-US" sz="2200" dirty="0"/>
              <a:t>2-3 </a:t>
            </a:r>
            <a:r>
              <a:rPr lang="en-US" sz="22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descriptions for relevant experience in a single line bullet</a:t>
            </a:r>
            <a:endParaRPr sz="22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Use present tense verbs for current jobs and past tense verbs for past jobs</a:t>
            </a:r>
            <a:endParaRPr sz="22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Print out a copy to see how the headings and sections line up. The format may look different on paper </a:t>
            </a:r>
            <a:endParaRPr sz="22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251678" y="743892"/>
            <a:ext cx="10178322" cy="95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sz="5100" b="0" i="0" u="none" strike="noStrike" cap="none" dirty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RESUME CATEGORIES:</a:t>
            </a:r>
            <a:endParaRPr sz="5100" b="0" i="0" u="none" strike="noStrike" cap="none" dirty="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1251678" y="1701209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Name and Contact information (put in the header of every page)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Education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Relevant (</a:t>
            </a:r>
            <a:r>
              <a:rPr lang="en-US" sz="2400" dirty="0"/>
              <a:t>Clinical) </a:t>
            </a: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Experience</a:t>
            </a:r>
            <a:endParaRPr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Work experience 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Volunteer/Leadership Experience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dirty="0"/>
              <a:t>Honors and Activities</a:t>
            </a:r>
            <a:endParaRPr sz="2400" dirty="0"/>
          </a:p>
          <a:p>
            <a:pPr marL="2286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Research / Presentation Experience (if applicable)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dirty="0"/>
              <a:t>Skills (if applicable)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dirty="0"/>
          </a:p>
          <a:p>
            <a:pPr marL="228600" marR="0" lvl="0" indent="-101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EDUCATION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1251678" y="1874517"/>
            <a:ext cx="10178322" cy="430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41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University of Cincinnati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413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Bachelor of Arts, Communication Sciences and Disorders</a:t>
            </a:r>
            <a:r>
              <a:rPr lang="en-US" sz="2400" dirty="0"/>
              <a:t> (</a:t>
            </a: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City and State)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413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Anticipated Graduation, May 2020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413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Only include GPA if it will impress the application board; above a 3.5 is a good rule of thumb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413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Include Study Abroad program if applicable.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1143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1143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RELEVANT / CLINICAL EXPERIENCE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1251600" y="1385428"/>
            <a:ext cx="10178400" cy="4398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Clinical Experiences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413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Observation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413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Practical experience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413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Work / Internship that relates to Communication Sciences and Disorders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413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Work with CSD Department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413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Work at Children’s Hospital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413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Internship with non-profit organization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413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Describe with 2-3 lines your position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413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Use power adjectives and verbs</a:t>
            </a:r>
          </a:p>
          <a:p>
            <a:pPr marL="1143000" lvl="2" indent="-241300">
              <a:lnSpc>
                <a:spcPct val="100000"/>
              </a:lnSpc>
              <a:buSzPts val="2000"/>
              <a:buFont typeface="Cabin"/>
              <a:buChar char="–"/>
            </a:pPr>
            <a:r>
              <a:rPr lang="en-US" sz="2000" dirty="0"/>
              <a:t>Ex: led, advocated, developed, volunteered, managed,  dedicated, attentive, driven, devoted, etc. </a:t>
            </a:r>
            <a:endParaRPr sz="20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WORK EXPERIENCE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1"/>
          </p:nvPr>
        </p:nvSpPr>
        <p:spPr>
          <a:xfrm>
            <a:off x="1251678" y="1506695"/>
            <a:ext cx="10178400" cy="414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41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You may include recent jobs that you have or have had that may contribute to your professional skills or those that demonstrate an ability to perform well as a student while also working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413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Nanny- Shows ability to work with young children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413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Manager of a retail store- demonstrates leadership skills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413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Describe with 2-3 lines your position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413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Job Title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413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Employer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413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Time Span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1143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VOLUNTEER</a:t>
            </a:r>
            <a:r>
              <a:rPr lang="en-US"/>
              <a:t> &amp; LEADERSHIP </a:t>
            </a: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EXPERIENCE 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1251639" y="1128451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dirty="0"/>
              <a:t>NSSLHA (include time span you were in organization)</a:t>
            </a:r>
            <a:endParaRPr sz="2400" dirty="0"/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</a:pPr>
            <a:r>
              <a:rPr lang="en-US" sz="2000" dirty="0"/>
              <a:t>Leadership position</a:t>
            </a:r>
            <a:endParaRPr sz="2000" dirty="0"/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</a:pPr>
            <a:r>
              <a:rPr lang="en-US" sz="2000" dirty="0"/>
              <a:t>Describe any community involvement you participated in within this organization</a:t>
            </a:r>
            <a:endParaRPr sz="2000" dirty="0"/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</a:pPr>
            <a:r>
              <a:rPr lang="en-US" sz="2000" dirty="0"/>
              <a:t>“Attend monthly meetings”</a:t>
            </a:r>
            <a:endParaRPr sz="2000" dirty="0"/>
          </a:p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dirty="0"/>
              <a:t>Student Academy of Audiology</a:t>
            </a:r>
            <a:endParaRPr sz="2400" dirty="0"/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</a:pPr>
            <a:r>
              <a:rPr lang="en-US" sz="2000" dirty="0"/>
              <a:t>“Attend monthly meetings within university chapter”</a:t>
            </a:r>
            <a:endParaRPr sz="2000" dirty="0"/>
          </a:p>
          <a:p>
            <a:pPr marL="6858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</a:pPr>
            <a:r>
              <a:rPr lang="en-US" sz="2000" dirty="0"/>
              <a:t>Parent Panel</a:t>
            </a:r>
            <a:endParaRPr sz="2000" dirty="0"/>
          </a:p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Add any community service both professional and non professional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</a:pPr>
            <a:r>
              <a:rPr lang="en-US" sz="2000" dirty="0"/>
              <a:t>Sorority</a:t>
            </a:r>
            <a:endParaRPr sz="20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Ronald McDonald House</a:t>
            </a:r>
            <a:endParaRPr sz="2000" dirty="0"/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Include brief description if not self explanatory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People like to see more time at one or two places versus a few hours at a lot of places.  This demonstrates commitment.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HONORS &amp; </a:t>
            </a:r>
            <a:r>
              <a:rPr lang="en-US"/>
              <a:t>ACTIVITIES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1251641" y="1632151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dirty="0"/>
              <a:t>Honors</a:t>
            </a:r>
            <a:endParaRPr sz="2400" dirty="0"/>
          </a:p>
          <a:p>
            <a:pPr marL="685800" marR="0" lvl="1" indent="-241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These set you apart and you should be proud</a:t>
            </a:r>
            <a:endParaRPr sz="24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371600" marR="0" lvl="2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•"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Do not go into great detail as this takes up space</a:t>
            </a:r>
            <a:endParaRPr sz="20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413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Award Name</a:t>
            </a:r>
            <a:r>
              <a:rPr lang="en-US" sz="2000" dirty="0"/>
              <a:t> (Year you received award)</a:t>
            </a:r>
            <a:endParaRPr sz="2000" dirty="0"/>
          </a:p>
          <a:p>
            <a:pPr marL="6858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</a:pPr>
            <a:r>
              <a:rPr lang="en-US" sz="2000" dirty="0"/>
              <a:t>Magna Cum Laude / Cum Laude</a:t>
            </a:r>
            <a:endParaRPr sz="2000" dirty="0"/>
          </a:p>
          <a:p>
            <a:pPr marL="685800" marR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400" dirty="0"/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 dirty="0"/>
              <a:t>Activities include Student Memberships</a:t>
            </a:r>
            <a:endParaRPr sz="1800" dirty="0"/>
          </a:p>
          <a:p>
            <a:pPr marL="685800" lvl="1" indent="-2286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</a:pPr>
            <a:r>
              <a:rPr lang="en-US" sz="2000" dirty="0"/>
              <a:t>NSSLHA</a:t>
            </a:r>
            <a:endParaRPr sz="2000" dirty="0"/>
          </a:p>
          <a:p>
            <a:pPr marL="1371600" lvl="2" indent="-330200" algn="l" rtl="0"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en-US" sz="1800" dirty="0"/>
              <a:t>August 2015 – Present</a:t>
            </a:r>
            <a:endParaRPr sz="1800" dirty="0"/>
          </a:p>
          <a:p>
            <a:pPr marL="685800" lvl="1" indent="-2286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</a:pPr>
            <a:r>
              <a:rPr lang="en-US" sz="2000" dirty="0"/>
              <a:t>Sorority</a:t>
            </a:r>
            <a:endParaRPr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1144</Words>
  <Application>Microsoft Office PowerPoint</Application>
  <PresentationFormat>Widescreen</PresentationFormat>
  <Paragraphs>156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Cabin</vt:lpstr>
      <vt:lpstr>Arial</vt:lpstr>
      <vt:lpstr>Calibri</vt:lpstr>
      <vt:lpstr>Impact</vt:lpstr>
      <vt:lpstr>Badge</vt:lpstr>
      <vt:lpstr>Badge</vt:lpstr>
      <vt:lpstr>Building Your Resume &amp; Personal Statement</vt:lpstr>
      <vt:lpstr>RESUME</vt:lpstr>
      <vt:lpstr>FORMATTING YOUR RESUME</vt:lpstr>
      <vt:lpstr>RESUME CATEGORIES:</vt:lpstr>
      <vt:lpstr>EDUCATION</vt:lpstr>
      <vt:lpstr>RELEVANT / CLINICAL EXPERIENCE</vt:lpstr>
      <vt:lpstr>WORK EXPERIENCE</vt:lpstr>
      <vt:lpstr>VOLUNTEER &amp; LEADERSHIP EXPERIENCE  </vt:lpstr>
      <vt:lpstr>HONORS &amp; ACTIVITIES</vt:lpstr>
      <vt:lpstr>PRESENTATIONS &amp; RESEARCH</vt:lpstr>
      <vt:lpstr>EXAMPLE</vt:lpstr>
      <vt:lpstr>What Employers are looking for:</vt:lpstr>
      <vt:lpstr>PERSONAL STATEMENT</vt:lpstr>
      <vt:lpstr>What is a Personal Statement?</vt:lpstr>
      <vt:lpstr>Components of a Good Personal Statement </vt:lpstr>
      <vt:lpstr>PowerPoint Presentation</vt:lpstr>
      <vt:lpstr>EXAMPLE</vt:lpstr>
      <vt:lpstr>PROOF READ</vt:lpstr>
      <vt:lpstr>SAA RESUME REVIEW /PERSONAL STATEMENT SERVICE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Your Resume &amp; Personal Statement</dc:title>
  <dc:creator>Liz Urban</dc:creator>
  <cp:lastModifiedBy>Liz Urban</cp:lastModifiedBy>
  <cp:revision>10</cp:revision>
  <dcterms:modified xsi:type="dcterms:W3CDTF">2020-11-13T20:37:45Z</dcterms:modified>
</cp:coreProperties>
</file>