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Nunito"/>
      <p:regular r:id="rId40"/>
      <p:bold r:id="rId41"/>
      <p:italic r:id="rId42"/>
      <p:boldItalic r:id="rId43"/>
    </p:embeddedFont>
    <p:embeddedFont>
      <p:font typeface="Source Code Pro"/>
      <p:regular r:id="rId44"/>
      <p:bold r:id="rId45"/>
      <p:italic r:id="rId46"/>
      <p:boldItalic r:id="rId47"/>
    </p:embeddedFont>
    <p:embeddedFont>
      <p:font typeface="Oswald"/>
      <p:regular r:id="rId48"/>
      <p:bold r:id="rId49"/>
    </p:embeddedFont>
    <p:embeddedFont>
      <p:font typeface="Roboto Mono"/>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regular.fntdata"/><Relationship Id="rId42" Type="http://schemas.openxmlformats.org/officeDocument/2006/relationships/font" Target="fonts/Nunito-italic.fntdata"/><Relationship Id="rId41" Type="http://schemas.openxmlformats.org/officeDocument/2006/relationships/font" Target="fonts/Nunito-bold.fntdata"/><Relationship Id="rId44" Type="http://schemas.openxmlformats.org/officeDocument/2006/relationships/font" Target="fonts/SourceCodePro-regular.fntdata"/><Relationship Id="rId43" Type="http://schemas.openxmlformats.org/officeDocument/2006/relationships/font" Target="fonts/Nunito-boldItalic.fntdata"/><Relationship Id="rId46" Type="http://schemas.openxmlformats.org/officeDocument/2006/relationships/font" Target="fonts/SourceCodePro-italic.fntdata"/><Relationship Id="rId45" Type="http://schemas.openxmlformats.org/officeDocument/2006/relationships/font" Target="fonts/SourceCodePr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swald-regular.fntdata"/><Relationship Id="rId47" Type="http://schemas.openxmlformats.org/officeDocument/2006/relationships/font" Target="fonts/SourceCodePro-boldItalic.fntdata"/><Relationship Id="rId49"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Mono-bold.fntdata"/><Relationship Id="rId50" Type="http://schemas.openxmlformats.org/officeDocument/2006/relationships/font" Target="fonts/RobotoMono-regular.fntdata"/><Relationship Id="rId53" Type="http://schemas.openxmlformats.org/officeDocument/2006/relationships/font" Target="fonts/RobotoMono-boldItalic.fntdata"/><Relationship Id="rId52" Type="http://schemas.openxmlformats.org/officeDocument/2006/relationships/font" Target="fonts/RobotoMon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bpi.org/unlocking-benefits-diverse-health-workforce/#:~:text=A%20diverse%20health%20care%20workforce,health%20care%20for%20vulnerable%20peopl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RAPP.UC/" TargetMode="External"/><Relationship Id="rId3" Type="http://schemas.openxmlformats.org/officeDocument/2006/relationships/hyperlink" Target="https://instagram.com/cincirapp?igshid=1jedv6iemrdoo" TargetMode="External"/><Relationship Id="rId4" Type="http://schemas.openxmlformats.org/officeDocument/2006/relationships/hyperlink" Target="https://www.uc.edu/campus-life/sald/social-change-and-leadership/RAPP.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9aa1f4564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9aa1f4564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9aa1f4564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9aa1f4564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9aa1f4564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9aa1f4564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Crown Act: Creating a Respectful and Open World for Natural Hair Act of 2020 or the CROWN Act of 2020</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This bill prohibits discrimination based on a person's hair texture or hairstyle if that style or texture is commonly associated with a particular race or national origin. Specifically, the bill prohibits this type of discrimination against those participating in federally assisted programs, housing programs, public accommodations, and employment.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Persons shall not be deprived of equal rights under the law and shall not be subjected to prohibited practices based on their hair texture or style.</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9aa1f4564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9aa1f4564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https://gbpi.org/unlocking-benefits-diverse-health-workforce/#:~:text=A%20diverse%20health%20care%20workforce,health%20care%20for%20vulnerable%20people</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a9aa1f4564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a9aa1f4564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9aa1f4564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9aa1f4564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53fa97d3f8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3fa97d3f8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a9d2927b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a9d2927b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11460d5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a11460d5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9d10f80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9d10f80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53fa97d3f8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3fa97d3f8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a9d10f803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a9d10f803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a9d10f803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a9d10f803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a9d10f803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a9d10f803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a9da3ee7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a9da3ee7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16420cac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a16420cac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53fa97d3f8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3fa97d3f8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53fa97d3f8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53fa97d3f8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a16420cac8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a16420cac8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9d2927b2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a9d2927b2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a9d2927b2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a9d2927b2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14f7362b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a14f7362b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a16420ca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a16420ca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a9d2927b2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a9d2927b2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a9d2927b2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a9d2927b2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a9d2927b2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a9d2927b2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a9d2927b2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a9d2927b2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14f7362bb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14f7362bb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14f7362bb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a14f7362bb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800">
              <a:solidFill>
                <a:srgbClr val="424242"/>
              </a:solidFill>
              <a:latin typeface="Source Code Pro"/>
              <a:ea typeface="Source Code Pro"/>
              <a:cs typeface="Source Code Pro"/>
              <a:sym typeface="Source Code Pro"/>
            </a:endParaRPr>
          </a:p>
          <a:p>
            <a:pPr indent="0" lvl="0" marL="0" rtl="0" algn="l">
              <a:lnSpc>
                <a:spcPct val="115000"/>
              </a:lnSpc>
              <a:spcBef>
                <a:spcPts val="1600"/>
              </a:spcBef>
              <a:spcAft>
                <a:spcPts val="0"/>
              </a:spcAft>
              <a:buClr>
                <a:schemeClr val="dk1"/>
              </a:buClr>
              <a:buSzPts val="1100"/>
              <a:buFont typeface="Arial"/>
              <a:buNone/>
            </a:pPr>
            <a:r>
              <a:rPr lang="en" sz="1800" u="sng">
                <a:solidFill>
                  <a:srgbClr val="01AFD1"/>
                </a:solidFill>
                <a:latin typeface="Source Code Pro"/>
                <a:ea typeface="Source Code Pro"/>
                <a:cs typeface="Source Code Pro"/>
                <a:sym typeface="Source Code Pro"/>
                <a:hlinkClick r:id="rId2">
                  <a:extLst>
                    <a:ext uri="{A12FA001-AC4F-418D-AE19-62706E023703}">
                      <ahyp:hlinkClr val="tx"/>
                    </a:ext>
                  </a:extLst>
                </a:hlinkClick>
              </a:rPr>
              <a:t>https://www.facebook.com/RAPP.UC/</a:t>
            </a:r>
            <a:endParaRPr sz="1800">
              <a:solidFill>
                <a:srgbClr val="424242"/>
              </a:solidFill>
              <a:latin typeface="Source Code Pro"/>
              <a:ea typeface="Source Code Pro"/>
              <a:cs typeface="Source Code Pro"/>
              <a:sym typeface="Source Code Pro"/>
            </a:endParaRPr>
          </a:p>
          <a:p>
            <a:pPr indent="0" lvl="0" marL="0" rtl="0" algn="l">
              <a:lnSpc>
                <a:spcPct val="115000"/>
              </a:lnSpc>
              <a:spcBef>
                <a:spcPts val="1600"/>
              </a:spcBef>
              <a:spcAft>
                <a:spcPts val="0"/>
              </a:spcAft>
              <a:buClr>
                <a:schemeClr val="dk1"/>
              </a:buClr>
              <a:buSzPts val="1100"/>
              <a:buFont typeface="Arial"/>
              <a:buNone/>
            </a:pPr>
            <a:r>
              <a:rPr lang="en" sz="900" u="sng">
                <a:solidFill>
                  <a:srgbClr val="01AFD1"/>
                </a:solidFill>
                <a:hlinkClick r:id="rId3">
                  <a:extLst>
                    <a:ext uri="{A12FA001-AC4F-418D-AE19-62706E023703}">
                      <ahyp:hlinkClr val="tx"/>
                    </a:ext>
                  </a:extLst>
                </a:hlinkClick>
              </a:rPr>
              <a:t>https://instagram.com/cincirapp?igshid=1jedv6iemrdoo</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u="sng">
                <a:solidFill>
                  <a:srgbClr val="01AFD1"/>
                </a:solidFill>
                <a:hlinkClick r:id="rId4">
                  <a:extLst>
                    <a:ext uri="{A12FA001-AC4F-418D-AE19-62706E023703}">
                      <ahyp:hlinkClr val="tx"/>
                    </a:ext>
                  </a:extLst>
                </a:hlinkClick>
              </a:rPr>
              <a:t>https://www.uc.edu/campus-life/sald/social-change-and-leadership/RAPP.html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53fa97d3f8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3fa97d3f8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53fa97d3f8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3fa97d3f8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a9aa1f456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a9aa1f456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Equity: The guarantee of fair treatment, access, opportunity, and advancement for all while striving to identify and eliminate barriers that have prevented the full participation of some groups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Inclusion: Authentically bringing traditionally excluded individuals and/or groups into processes, activities, and decision/policy making in a way that shares power and ensures equal access to opportunities and resources.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https://www.d5coalition.org/tools/dei/</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9aa1f4564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9aa1f4564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ildhealthcovid19testing.as.me/UCmaincampu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mailto:nsslha.uc@gmail.com" TargetMode="External"/><Relationship Id="rId4" Type="http://schemas.openxmlformats.org/officeDocument/2006/relationships/hyperlink" Target="mailto:urbaneh@mail.uc.edu" TargetMode="External"/><Relationship Id="rId5" Type="http://schemas.openxmlformats.org/officeDocument/2006/relationships/hyperlink" Target="https://forms.gle/2oddNCoMvfikkRCH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docs.google.com/spreadsheets/d/1lXcit0A0bLE8tZZuvErY4F9NM2CRd7l63bDwUG_eqzQ/edit?usp=sharing" TargetMode="External"/><Relationship Id="rId4" Type="http://schemas.openxmlformats.org/officeDocument/2006/relationships/hyperlink" Target="mailto:starkog@mail.uc.edu" TargetMode="External"/><Relationship Id="rId5" Type="http://schemas.openxmlformats.org/officeDocument/2006/relationships/image" Target="../media/image1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mailto:linkjc@ucmail.uc.edu" TargetMode="External"/><Relationship Id="rId4" Type="http://schemas.openxmlformats.org/officeDocument/2006/relationships/image" Target="../media/image2.gif"/><Relationship Id="rId5" Type="http://schemas.openxmlformats.org/officeDocument/2006/relationships/hyperlink" Target="mailto:starkog@mail.uc.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www.rmhcincinnati.org/get-involved/donate-items/wish-list/" TargetMode="External"/><Relationship Id="rId4" Type="http://schemas.openxmlformats.org/officeDocument/2006/relationships/image" Target="../media/image6.gif"/><Relationship Id="rId5" Type="http://schemas.openxmlformats.org/officeDocument/2006/relationships/hyperlink" Target="mailto:starkog@mail.uc.ed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gif"/><Relationship Id="rId4" Type="http://schemas.openxmlformats.org/officeDocument/2006/relationships/hyperlink" Target="mailto:brocklc@mail.uc.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uc.edu/campus-life/sald/social-change-and-leadership/RAPP.html"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NSSLHA-MC2 Meeting</a:t>
            </a:r>
            <a:endParaRPr/>
          </a:p>
        </p:txBody>
      </p:sp>
      <p:sp>
        <p:nvSpPr>
          <p:cNvPr id="63" name="Google Shape;63;p13"/>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November 12th,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idx="1" type="body"/>
          </p:nvPr>
        </p:nvSpPr>
        <p:spPr>
          <a:xfrm>
            <a:off x="351350" y="669000"/>
            <a:ext cx="24657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Demographics of Audiologist in 2019 </a:t>
            </a:r>
            <a:endParaRPr sz="2400"/>
          </a:p>
        </p:txBody>
      </p:sp>
      <p:pic>
        <p:nvPicPr>
          <p:cNvPr id="115" name="Google Shape;115;p22"/>
          <p:cNvPicPr preferRelativeResize="0"/>
          <p:nvPr/>
        </p:nvPicPr>
        <p:blipFill>
          <a:blip r:embed="rId3">
            <a:alphaModFix/>
          </a:blip>
          <a:stretch>
            <a:fillRect/>
          </a:stretch>
        </p:blipFill>
        <p:spPr>
          <a:xfrm>
            <a:off x="3599075" y="93625"/>
            <a:ext cx="5375550" cy="49562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265500" y="1764550"/>
            <a:ext cx="4045200" cy="178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are some potential barriers? </a:t>
            </a:r>
            <a:endParaRPr/>
          </a:p>
        </p:txBody>
      </p:sp>
      <p:sp>
        <p:nvSpPr>
          <p:cNvPr id="121" name="Google Shape;121;p2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Lack of Knowledge about the fields/outreach</a:t>
            </a:r>
            <a:endParaRPr/>
          </a:p>
          <a:p>
            <a:pPr indent="-342900" lvl="0" marL="457200" rtl="0" algn="l">
              <a:spcBef>
                <a:spcPts val="0"/>
              </a:spcBef>
              <a:spcAft>
                <a:spcPts val="0"/>
              </a:spcAft>
              <a:buSzPts val="1800"/>
              <a:buChar char="●"/>
            </a:pPr>
            <a:r>
              <a:rPr lang="en"/>
              <a:t>Hositility/Imtimidation</a:t>
            </a:r>
            <a:endParaRPr/>
          </a:p>
          <a:p>
            <a:pPr indent="-342900" lvl="0" marL="457200" rtl="0" algn="l">
              <a:spcBef>
                <a:spcPts val="0"/>
              </a:spcBef>
              <a:spcAft>
                <a:spcPts val="0"/>
              </a:spcAft>
              <a:buSzPts val="1800"/>
              <a:buChar char="●"/>
            </a:pPr>
            <a:r>
              <a:rPr lang="en"/>
              <a:t>Financial Burden</a:t>
            </a:r>
            <a:endParaRPr/>
          </a:p>
          <a:p>
            <a:pPr indent="-342900" lvl="0" marL="457200" rtl="0" algn="l">
              <a:spcBef>
                <a:spcPts val="0"/>
              </a:spcBef>
              <a:spcAft>
                <a:spcPts val="0"/>
              </a:spcAft>
              <a:buSzPts val="1800"/>
              <a:buChar char="●"/>
            </a:pPr>
            <a:r>
              <a:rPr lang="en"/>
              <a:t>Application Process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Inclusivity</a:t>
            </a:r>
            <a:endParaRPr/>
          </a:p>
        </p:txBody>
      </p:sp>
      <p:sp>
        <p:nvSpPr>
          <p:cNvPr id="127" name="Google Shape;127;p2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Diversity is not </a:t>
            </a:r>
            <a:r>
              <a:rPr lang="en"/>
              <a:t>inherently Inclusive</a:t>
            </a:r>
            <a:endParaRPr/>
          </a:p>
          <a:p>
            <a:pPr indent="-317500" lvl="1" marL="914400" rtl="0" algn="l">
              <a:spcBef>
                <a:spcPts val="0"/>
              </a:spcBef>
              <a:spcAft>
                <a:spcPts val="0"/>
              </a:spcAft>
              <a:buSzPts val="1400"/>
              <a:buChar char="○"/>
            </a:pPr>
            <a:r>
              <a:rPr lang="en"/>
              <a:t>Accommodations</a:t>
            </a:r>
            <a:endParaRPr/>
          </a:p>
          <a:p>
            <a:pPr indent="-317500" lvl="1" marL="914400" rtl="0" algn="l">
              <a:spcBef>
                <a:spcPts val="0"/>
              </a:spcBef>
              <a:spcAft>
                <a:spcPts val="0"/>
              </a:spcAft>
              <a:buSzPts val="1400"/>
              <a:buChar char="○"/>
            </a:pPr>
            <a:r>
              <a:rPr lang="en"/>
              <a:t>Code of Conduct</a:t>
            </a:r>
            <a:endParaRPr/>
          </a:p>
          <a:p>
            <a:pPr indent="-317500" lvl="2" marL="1371600" rtl="0" algn="l">
              <a:spcBef>
                <a:spcPts val="0"/>
              </a:spcBef>
              <a:spcAft>
                <a:spcPts val="0"/>
              </a:spcAft>
              <a:buSzPts val="1400"/>
              <a:buChar char="■"/>
            </a:pPr>
            <a:r>
              <a:rPr lang="en"/>
              <a:t>CROWN Act of 2020</a:t>
            </a:r>
            <a:endParaRPr/>
          </a:p>
          <a:p>
            <a:pPr indent="-317500" lvl="1" marL="914400" rtl="0" algn="l">
              <a:spcBef>
                <a:spcPts val="0"/>
              </a:spcBef>
              <a:spcAft>
                <a:spcPts val="0"/>
              </a:spcAft>
              <a:buSzPts val="1400"/>
              <a:buChar char="○"/>
            </a:pPr>
            <a:r>
              <a:rPr lang="en"/>
              <a:t>AAE or AAVE</a:t>
            </a:r>
            <a:endParaRPr/>
          </a:p>
          <a:p>
            <a:pPr indent="-317500" lvl="2" marL="1371600" rtl="0" algn="l">
              <a:spcBef>
                <a:spcPts val="0"/>
              </a:spcBef>
              <a:spcAft>
                <a:spcPts val="0"/>
              </a:spcAft>
              <a:buSzPts val="1400"/>
              <a:buChar char="■"/>
            </a:pPr>
            <a:r>
              <a:rPr lang="en"/>
              <a:t>Is it </a:t>
            </a:r>
            <a:r>
              <a:rPr lang="en"/>
              <a:t>perceived</a:t>
            </a:r>
            <a:r>
              <a:rPr lang="en"/>
              <a:t> to be professional in your workplace, do you personally find it professional or unprofessional?</a:t>
            </a:r>
            <a:endParaRPr/>
          </a:p>
          <a:p>
            <a:pPr indent="-342900" lvl="0" marL="457200" rtl="0" algn="l">
              <a:spcBef>
                <a:spcPts val="0"/>
              </a:spcBef>
              <a:spcAft>
                <a:spcPts val="0"/>
              </a:spcAft>
              <a:buSzPts val="1800"/>
              <a:buChar char="●"/>
            </a:pPr>
            <a:r>
              <a:rPr lang="en"/>
              <a:t>Diversity without Inclusivity can lead to Tokenism</a:t>
            </a:r>
            <a:endParaRPr/>
          </a:p>
          <a:p>
            <a:pPr indent="0" lvl="0" marL="137160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are the benefits?</a:t>
            </a:r>
            <a:endParaRPr/>
          </a:p>
        </p:txBody>
      </p:sp>
      <p:sp>
        <p:nvSpPr>
          <p:cNvPr id="133" name="Google Shape;133;p25"/>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p25"/>
          <p:cNvSpPr txBox="1"/>
          <p:nvPr>
            <p:ph idx="2" type="body"/>
          </p:nvPr>
        </p:nvSpPr>
        <p:spPr>
          <a:xfrm>
            <a:off x="4646500" y="724200"/>
            <a:ext cx="44976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Representation Matters</a:t>
            </a:r>
            <a:endParaRPr/>
          </a:p>
          <a:p>
            <a:pPr indent="-342900" lvl="0" marL="457200" rtl="0" algn="l">
              <a:spcBef>
                <a:spcPts val="0"/>
              </a:spcBef>
              <a:spcAft>
                <a:spcPts val="0"/>
              </a:spcAft>
              <a:buSzPts val="1800"/>
              <a:buChar char="●"/>
            </a:pPr>
            <a:r>
              <a:rPr lang="en"/>
              <a:t>Likely to work with underserved/</a:t>
            </a:r>
            <a:r>
              <a:rPr lang="en"/>
              <a:t>underrepresented</a:t>
            </a:r>
            <a:r>
              <a:rPr lang="en"/>
              <a:t> communities</a:t>
            </a:r>
            <a:endParaRPr/>
          </a:p>
          <a:p>
            <a:pPr indent="-342900" lvl="0" marL="457200" rtl="0" algn="l">
              <a:spcBef>
                <a:spcPts val="0"/>
              </a:spcBef>
              <a:spcAft>
                <a:spcPts val="0"/>
              </a:spcAft>
              <a:buSzPts val="1800"/>
              <a:buChar char="●"/>
            </a:pPr>
            <a:r>
              <a:rPr lang="en"/>
              <a:t>Generally speaking diverse workforces provide better care.</a:t>
            </a:r>
            <a:endParaRPr/>
          </a:p>
          <a:p>
            <a:pPr indent="-317500" lvl="1" marL="914400" rtl="0" algn="l">
              <a:spcBef>
                <a:spcPts val="0"/>
              </a:spcBef>
              <a:spcAft>
                <a:spcPts val="0"/>
              </a:spcAft>
              <a:buSzPts val="1400"/>
              <a:buChar char="○"/>
            </a:pPr>
            <a:r>
              <a:rPr lang="en"/>
              <a:t>Implicit</a:t>
            </a:r>
            <a:r>
              <a:rPr lang="en"/>
              <a:t> Bias</a:t>
            </a:r>
            <a:endParaRPr/>
          </a:p>
          <a:p>
            <a:pPr indent="-317500" lvl="1" marL="914400" rtl="0" algn="l">
              <a:spcBef>
                <a:spcPts val="0"/>
              </a:spcBef>
              <a:spcAft>
                <a:spcPts val="0"/>
              </a:spcAft>
              <a:buSzPts val="1400"/>
              <a:buChar char="○"/>
            </a:pPr>
            <a:r>
              <a:rPr lang="en"/>
              <a:t>Language Barriers</a:t>
            </a:r>
            <a:endParaRPr/>
          </a:p>
          <a:p>
            <a:pPr indent="-317500" lvl="1" marL="914400" rtl="0" algn="l">
              <a:spcBef>
                <a:spcPts val="0"/>
              </a:spcBef>
              <a:spcAft>
                <a:spcPts val="0"/>
              </a:spcAft>
              <a:buSzPts val="1400"/>
              <a:buChar char="○"/>
            </a:pPr>
            <a:r>
              <a:rPr lang="en"/>
              <a:t>Cultural Difference</a:t>
            </a:r>
            <a:endParaRPr/>
          </a:p>
          <a:p>
            <a:pPr indent="-317500" lvl="1" marL="914400" rtl="0" algn="l">
              <a:spcBef>
                <a:spcPts val="0"/>
              </a:spcBef>
              <a:spcAft>
                <a:spcPts val="0"/>
              </a:spcAft>
              <a:buSzPts val="1400"/>
              <a:buChar char="○"/>
            </a:pPr>
            <a:r>
              <a:rPr lang="en"/>
              <a:t>Historically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Cultural Competency</a:t>
            </a:r>
            <a:endParaRPr>
              <a:solidFill>
                <a:schemeClr val="dk1"/>
              </a:solidFill>
            </a:endParaRPr>
          </a:p>
        </p:txBody>
      </p:sp>
      <p:sp>
        <p:nvSpPr>
          <p:cNvPr id="140" name="Google Shape;140;p26"/>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Define culture broadly.</a:t>
            </a:r>
            <a:endParaRPr sz="1800"/>
          </a:p>
          <a:p>
            <a:pPr indent="-342900" lvl="0" marL="457200" rtl="0" algn="l">
              <a:spcBef>
                <a:spcPts val="0"/>
              </a:spcBef>
              <a:spcAft>
                <a:spcPts val="0"/>
              </a:spcAft>
              <a:buSzPts val="1800"/>
              <a:buChar char="●"/>
            </a:pPr>
            <a:r>
              <a:rPr lang="en" sz="1800"/>
              <a:t>Value clients' cultural beliefs.</a:t>
            </a:r>
            <a:endParaRPr sz="1800"/>
          </a:p>
          <a:p>
            <a:pPr indent="-342900" lvl="0" marL="457200" rtl="0" algn="l">
              <a:spcBef>
                <a:spcPts val="0"/>
              </a:spcBef>
              <a:spcAft>
                <a:spcPts val="0"/>
              </a:spcAft>
              <a:buSzPts val="1800"/>
              <a:buChar char="●"/>
            </a:pPr>
            <a:r>
              <a:rPr lang="en" sz="1800"/>
              <a:t>Recognize complexity in language interpretation.</a:t>
            </a:r>
            <a:endParaRPr sz="1800"/>
          </a:p>
          <a:p>
            <a:pPr indent="-342900" lvl="0" marL="457200" rtl="0" algn="l">
              <a:spcBef>
                <a:spcPts val="0"/>
              </a:spcBef>
              <a:spcAft>
                <a:spcPts val="0"/>
              </a:spcAft>
              <a:buSzPts val="1800"/>
              <a:buChar char="●"/>
            </a:pPr>
            <a:r>
              <a:rPr lang="en" sz="1800"/>
              <a:t>Facilitate learning between providers and communities.</a:t>
            </a:r>
            <a:endParaRPr/>
          </a:p>
        </p:txBody>
      </p:sp>
      <p:sp>
        <p:nvSpPr>
          <p:cNvPr id="141" name="Google Shape;141;p26"/>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Involve the community in defining and addressing service needs.</a:t>
            </a:r>
            <a:endParaRPr sz="1800"/>
          </a:p>
          <a:p>
            <a:pPr indent="-342900" lvl="0" marL="457200" rtl="0" algn="l">
              <a:spcBef>
                <a:spcPts val="0"/>
              </a:spcBef>
              <a:spcAft>
                <a:spcPts val="0"/>
              </a:spcAft>
              <a:buSzPts val="1800"/>
              <a:buChar char="●"/>
            </a:pPr>
            <a:r>
              <a:rPr lang="en" sz="1800"/>
              <a:t>Professionalize staff hiring and training.</a:t>
            </a:r>
            <a:endParaRPr sz="1800"/>
          </a:p>
          <a:p>
            <a:pPr indent="-342900" lvl="0" marL="457200" rtl="0" algn="l">
              <a:spcBef>
                <a:spcPts val="0"/>
              </a:spcBef>
              <a:spcAft>
                <a:spcPts val="0"/>
              </a:spcAft>
              <a:buSzPts val="1800"/>
              <a:buChar char="●"/>
            </a:pPr>
            <a:r>
              <a:rPr lang="en" sz="1800"/>
              <a:t>Institutionalize cultural competence.</a:t>
            </a:r>
            <a:endParaRPr sz="1800"/>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What’s Next</a:t>
            </a:r>
            <a:endParaRPr/>
          </a:p>
        </p:txBody>
      </p:sp>
      <p:sp>
        <p:nvSpPr>
          <p:cNvPr id="147" name="Google Shape;147;p27"/>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2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What can I do now?</a:t>
            </a:r>
            <a:endParaRPr/>
          </a:p>
          <a:p>
            <a:pPr indent="-342900" lvl="0" marL="457200" rtl="0" algn="l">
              <a:spcBef>
                <a:spcPts val="0"/>
              </a:spcBef>
              <a:spcAft>
                <a:spcPts val="0"/>
              </a:spcAft>
              <a:buSzPts val="1800"/>
              <a:buChar char="●"/>
            </a:pPr>
            <a:r>
              <a:rPr lang="en"/>
              <a:t>What am I going to do in years to come?</a:t>
            </a:r>
            <a:endParaRPr/>
          </a:p>
          <a:p>
            <a:pPr indent="-342900" lvl="0" marL="457200" rtl="0" algn="l">
              <a:spcBef>
                <a:spcPts val="0"/>
              </a:spcBef>
              <a:spcAft>
                <a:spcPts val="0"/>
              </a:spcAft>
              <a:buSzPts val="1800"/>
              <a:buChar char="●"/>
            </a:pPr>
            <a:r>
              <a:rPr lang="en"/>
              <a:t>How can I make those who are different from me feel welcome, seen, and heard?</a:t>
            </a:r>
            <a:endParaRPr/>
          </a:p>
          <a:p>
            <a:pPr indent="-342900" lvl="0" marL="457200" rtl="0" algn="l">
              <a:spcBef>
                <a:spcPts val="0"/>
              </a:spcBef>
              <a:spcAft>
                <a:spcPts val="0"/>
              </a:spcAft>
              <a:buSzPts val="1800"/>
              <a:buChar char="●"/>
            </a:pPr>
            <a:r>
              <a:rPr lang="en"/>
              <a:t>How am I going to hold myself and others </a:t>
            </a:r>
            <a:r>
              <a:rPr lang="en"/>
              <a:t>accountable?</a:t>
            </a:r>
            <a:endParaRPr/>
          </a:p>
          <a:p>
            <a:pPr indent="-342900" lvl="0" marL="457200" rtl="0" algn="l">
              <a:spcBef>
                <a:spcPts val="0"/>
              </a:spcBef>
              <a:spcAft>
                <a:spcPts val="0"/>
              </a:spcAft>
              <a:buSzPts val="1800"/>
              <a:buChar char="●"/>
            </a:pPr>
            <a:r>
              <a:rPr lang="en"/>
              <a:t>This is a learning process!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52" name="Shape 152"/>
        <p:cNvGrpSpPr/>
        <p:nvPr/>
      </p:nvGrpSpPr>
      <p:grpSpPr>
        <a:xfrm>
          <a:off x="0" y="0"/>
          <a:ext cx="0" cy="0"/>
          <a:chOff x="0" y="0"/>
          <a:chExt cx="0" cy="0"/>
        </a:xfrm>
      </p:grpSpPr>
      <p:sp>
        <p:nvSpPr>
          <p:cNvPr id="153" name="Google Shape;153;p28"/>
          <p:cNvSpPr txBox="1"/>
          <p:nvPr>
            <p:ph type="title"/>
          </p:nvPr>
        </p:nvSpPr>
        <p:spPr>
          <a:xfrm>
            <a:off x="490250" y="528900"/>
            <a:ext cx="7842300" cy="408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NSSLHA </a:t>
            </a:r>
            <a:endParaRPr/>
          </a:p>
          <a:p>
            <a:pPr indent="0" lvl="0" marL="0" rtl="0" algn="ctr">
              <a:spcBef>
                <a:spcPts val="0"/>
              </a:spcBef>
              <a:spcAft>
                <a:spcPts val="0"/>
              </a:spcAft>
              <a:buNone/>
            </a:pPr>
            <a:r>
              <a:rPr lang="en"/>
              <a:t>Announcements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“Know Before You Go” Pre-Break COVID Testing</a:t>
            </a:r>
            <a:endParaRPr/>
          </a:p>
        </p:txBody>
      </p:sp>
      <p:sp>
        <p:nvSpPr>
          <p:cNvPr id="159" name="Google Shape;159;p29"/>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Free COVID-19 testing </a:t>
            </a:r>
            <a:endParaRPr/>
          </a:p>
          <a:p>
            <a:pPr indent="-342900" lvl="0" marL="457200" rtl="0" algn="l">
              <a:spcBef>
                <a:spcPts val="0"/>
              </a:spcBef>
              <a:spcAft>
                <a:spcPts val="0"/>
              </a:spcAft>
              <a:buSzPts val="1800"/>
              <a:buChar char="●"/>
            </a:pPr>
            <a:r>
              <a:rPr lang="en"/>
              <a:t>Nov. 16-18</a:t>
            </a:r>
            <a:endParaRPr/>
          </a:p>
          <a:p>
            <a:pPr indent="-342900" lvl="0" marL="457200" rtl="0" algn="l">
              <a:spcBef>
                <a:spcPts val="0"/>
              </a:spcBef>
              <a:spcAft>
                <a:spcPts val="0"/>
              </a:spcAft>
              <a:buSzPts val="1800"/>
              <a:buChar char="●"/>
            </a:pPr>
            <a:r>
              <a:rPr lang="en"/>
              <a:t>Results available within 1-2 days after test</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Sign-up now!</a:t>
            </a:r>
            <a:endParaRPr/>
          </a:p>
          <a:p>
            <a:pPr indent="0" lvl="0" marL="0" rtl="0" algn="l">
              <a:spcBef>
                <a:spcPts val="1600"/>
              </a:spcBef>
              <a:spcAft>
                <a:spcPts val="1600"/>
              </a:spcAft>
              <a:buNone/>
            </a:pPr>
            <a:r>
              <a:rPr lang="en" u="sng">
                <a:solidFill>
                  <a:schemeClr val="hlink"/>
                </a:solidFill>
                <a:hlinkClick r:id="rId3"/>
              </a:rPr>
              <a:t>https://wildhealthcovid19testing.as.me/UCmaincampus</a:t>
            </a:r>
            <a:r>
              <a:rPr lang="en"/>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NSSLHA Fall 2020 Evaluation</a:t>
            </a:r>
            <a:endParaRPr/>
          </a:p>
        </p:txBody>
      </p:sp>
      <p:sp>
        <p:nvSpPr>
          <p:cNvPr id="165" name="Google Shape;165;p30"/>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student organization, we highly value your input! Please fill out this short survey regarding NSSLHA meetings/events this semester.</a:t>
            </a:r>
            <a:endParaRPr/>
          </a:p>
          <a:p>
            <a:pPr indent="0" lvl="0" marL="0" rtl="0" algn="l">
              <a:spcBef>
                <a:spcPts val="1600"/>
              </a:spcBef>
              <a:spcAft>
                <a:spcPts val="0"/>
              </a:spcAft>
              <a:buNone/>
            </a:pPr>
            <a:r>
              <a:rPr lang="en"/>
              <a:t>This survey will be anonymous. After you take the survey, send a screenshot of the “Your response has been recorded” to </a:t>
            </a:r>
            <a:r>
              <a:rPr lang="en" u="sng">
                <a:solidFill>
                  <a:schemeClr val="hlink"/>
                </a:solidFill>
                <a:hlinkClick r:id="rId3"/>
              </a:rPr>
              <a:t>nsslha.uc@gmail.com</a:t>
            </a:r>
            <a:r>
              <a:rPr lang="en"/>
              <a:t> or </a:t>
            </a:r>
            <a:r>
              <a:rPr lang="en" u="sng">
                <a:solidFill>
                  <a:schemeClr val="hlink"/>
                </a:solidFill>
                <a:hlinkClick r:id="rId4"/>
              </a:rPr>
              <a:t>urbaneh@mail.uc.edu</a:t>
            </a:r>
            <a:r>
              <a:rPr lang="en"/>
              <a:t> to earn 0.5 NSSLHA Points!</a:t>
            </a:r>
            <a:endParaRPr/>
          </a:p>
          <a:p>
            <a:pPr indent="0" lvl="0" marL="0" rtl="0" algn="l">
              <a:spcBef>
                <a:spcPts val="1600"/>
              </a:spcBef>
              <a:spcAft>
                <a:spcPts val="0"/>
              </a:spcAft>
              <a:buNone/>
            </a:pPr>
            <a:r>
              <a:t/>
            </a:r>
            <a:endParaRPr sz="2000"/>
          </a:p>
          <a:p>
            <a:pPr indent="0" lvl="0" marL="0" rtl="0" algn="l">
              <a:spcBef>
                <a:spcPts val="1600"/>
              </a:spcBef>
              <a:spcAft>
                <a:spcPts val="0"/>
              </a:spcAft>
              <a:buNone/>
            </a:pPr>
            <a:r>
              <a:rPr lang="en" sz="2000" u="sng">
                <a:solidFill>
                  <a:schemeClr val="hlink"/>
                </a:solidFill>
                <a:hlinkClick r:id="rId5"/>
              </a:rPr>
              <a:t>https://forms.gle/2oddNCoMvfikkRCH8</a:t>
            </a:r>
            <a:r>
              <a:rPr lang="en" sz="2000"/>
              <a:t> </a:t>
            </a:r>
            <a:endParaRPr sz="20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59000" y="372500"/>
            <a:ext cx="87732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Autism Society of Greater Cincinnati</a:t>
            </a:r>
            <a:endParaRPr/>
          </a:p>
        </p:txBody>
      </p:sp>
      <p:sp>
        <p:nvSpPr>
          <p:cNvPr id="171" name="Google Shape;171;p31"/>
          <p:cNvSpPr txBox="1"/>
          <p:nvPr>
            <p:ph idx="1" type="body"/>
          </p:nvPr>
        </p:nvSpPr>
        <p:spPr>
          <a:xfrm>
            <a:off x="311700" y="1232975"/>
            <a:ext cx="3770400" cy="35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The Autism Society of Greater Cincinnati is an amazing organization that </a:t>
            </a:r>
            <a:r>
              <a:rPr lang="en" sz="1400">
                <a:solidFill>
                  <a:srgbClr val="212529"/>
                </a:solidFill>
                <a:highlight>
                  <a:srgbClr val="FFFFFF"/>
                </a:highlight>
              </a:rPr>
              <a:t>provides resources, support, and activities for families all along the spectrum.</a:t>
            </a:r>
            <a:endParaRPr sz="1400">
              <a:solidFill>
                <a:srgbClr val="212529"/>
              </a:solidFill>
              <a:highlight>
                <a:srgbClr val="FFFFFF"/>
              </a:highlight>
            </a:endParaRPr>
          </a:p>
          <a:p>
            <a:pPr indent="0" lvl="0" marL="0" rtl="0" algn="l">
              <a:spcBef>
                <a:spcPts val="1600"/>
              </a:spcBef>
              <a:spcAft>
                <a:spcPts val="0"/>
              </a:spcAft>
              <a:buNone/>
            </a:pPr>
            <a:r>
              <a:rPr lang="en" sz="1400">
                <a:solidFill>
                  <a:srgbClr val="333333"/>
                </a:solidFill>
                <a:highlight>
                  <a:srgbClr val="FFFFFF"/>
                </a:highlight>
              </a:rPr>
              <a:t>The Autism Society of Greater Cincinnati hosts </a:t>
            </a:r>
            <a:r>
              <a:rPr b="1" lang="en" sz="1400">
                <a:solidFill>
                  <a:srgbClr val="E06666"/>
                </a:solidFill>
                <a:highlight>
                  <a:srgbClr val="FFFFFF"/>
                </a:highlight>
              </a:rPr>
              <a:t>Friday Teen Time Hangouts from 5:30-7</a:t>
            </a:r>
            <a:r>
              <a:rPr lang="en" sz="1400">
                <a:solidFill>
                  <a:srgbClr val="333333"/>
                </a:solidFill>
                <a:highlight>
                  <a:srgbClr val="FFFFFF"/>
                </a:highlight>
              </a:rPr>
              <a:t> and </a:t>
            </a:r>
            <a:r>
              <a:rPr b="1" lang="en" sz="1400">
                <a:solidFill>
                  <a:srgbClr val="E06666"/>
                </a:solidFill>
                <a:highlight>
                  <a:srgbClr val="FFFFFF"/>
                </a:highlight>
              </a:rPr>
              <a:t>Friday Game Nights with Adults from 7:30-9</a:t>
            </a:r>
            <a:r>
              <a:rPr lang="en" sz="1400">
                <a:solidFill>
                  <a:srgbClr val="333333"/>
                </a:solidFill>
                <a:highlight>
                  <a:srgbClr val="FFFFFF"/>
                </a:highlight>
              </a:rPr>
              <a:t> for their members that occur every week and asked</a:t>
            </a:r>
            <a:r>
              <a:rPr lang="en">
                <a:solidFill>
                  <a:srgbClr val="333333"/>
                </a:solidFill>
                <a:highlight>
                  <a:srgbClr val="FFFFFF"/>
                </a:highlight>
              </a:rPr>
              <a:t> us to participate</a:t>
            </a:r>
            <a:r>
              <a:rPr lang="en" sz="1400">
                <a:solidFill>
                  <a:srgbClr val="333333"/>
                </a:solidFill>
                <a:highlight>
                  <a:srgbClr val="FFFFFF"/>
                </a:highlight>
              </a:rPr>
              <a:t>. </a:t>
            </a:r>
            <a:endParaRPr sz="1400">
              <a:solidFill>
                <a:srgbClr val="333333"/>
              </a:solidFill>
              <a:highlight>
                <a:srgbClr val="FFFFFF"/>
              </a:highlight>
            </a:endParaRPr>
          </a:p>
          <a:p>
            <a:pPr indent="0" lvl="0" marL="0" rtl="0" algn="l">
              <a:spcBef>
                <a:spcPts val="1600"/>
              </a:spcBef>
              <a:spcAft>
                <a:spcPts val="1600"/>
              </a:spcAft>
              <a:buNone/>
            </a:pPr>
            <a:r>
              <a:t/>
            </a:r>
            <a:endParaRPr sz="1400">
              <a:solidFill>
                <a:srgbClr val="212529"/>
              </a:solidFill>
              <a:highlight>
                <a:srgbClr val="FFFFFF"/>
              </a:highlight>
            </a:endParaRPr>
          </a:p>
        </p:txBody>
      </p:sp>
      <p:sp>
        <p:nvSpPr>
          <p:cNvPr id="172" name="Google Shape;172;p31"/>
          <p:cNvSpPr txBox="1"/>
          <p:nvPr>
            <p:ph idx="2" type="body"/>
          </p:nvPr>
        </p:nvSpPr>
        <p:spPr>
          <a:xfrm>
            <a:off x="4129150" y="1106000"/>
            <a:ext cx="5112900" cy="403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333333"/>
                </a:solidFill>
                <a:highlight>
                  <a:srgbClr val="FFFFFF"/>
                </a:highlight>
              </a:rPr>
              <a:t>During these sessions NSSLHA members would take notes and assist the person running the game, as well as have fun and participate of course! </a:t>
            </a:r>
            <a:endParaRPr sz="1300">
              <a:solidFill>
                <a:srgbClr val="333333"/>
              </a:solidFill>
              <a:highlight>
                <a:srgbClr val="FFFFFF"/>
              </a:highlight>
            </a:endParaRPr>
          </a:p>
          <a:p>
            <a:pPr indent="0" lvl="0" marL="0" rtl="0" algn="l">
              <a:spcBef>
                <a:spcPts val="1600"/>
              </a:spcBef>
              <a:spcAft>
                <a:spcPts val="0"/>
              </a:spcAft>
              <a:buNone/>
            </a:pPr>
            <a:r>
              <a:rPr lang="en" sz="1300">
                <a:solidFill>
                  <a:srgbClr val="333333"/>
                </a:solidFill>
                <a:highlight>
                  <a:srgbClr val="FFFFFF"/>
                </a:highlight>
              </a:rPr>
              <a:t>I am looking for 2 NSSLHA members per session and ideally there would be 8 members for each event and would rotate every week. IDEALLY, this means you would only go to </a:t>
            </a:r>
            <a:r>
              <a:rPr lang="en" sz="1300">
                <a:solidFill>
                  <a:srgbClr val="E06666"/>
                </a:solidFill>
                <a:highlight>
                  <a:srgbClr val="FFFFFF"/>
                </a:highlight>
              </a:rPr>
              <a:t>1 event a month</a:t>
            </a:r>
            <a:r>
              <a:rPr lang="en" sz="1300">
                <a:solidFill>
                  <a:srgbClr val="333333"/>
                </a:solidFill>
                <a:highlight>
                  <a:srgbClr val="FFFFFF"/>
                </a:highlight>
              </a:rPr>
              <a:t>, so grab a friend a sign up! If not that many people sign up you may need to run 2+ events per month!</a:t>
            </a:r>
            <a:endParaRPr sz="1300">
              <a:solidFill>
                <a:srgbClr val="333333"/>
              </a:solidFill>
              <a:highlight>
                <a:srgbClr val="FFFFFF"/>
              </a:highlight>
            </a:endParaRPr>
          </a:p>
          <a:p>
            <a:pPr indent="0" lvl="0" marL="0" rtl="0" algn="l">
              <a:spcBef>
                <a:spcPts val="1600"/>
              </a:spcBef>
              <a:spcAft>
                <a:spcPts val="0"/>
              </a:spcAft>
              <a:buNone/>
            </a:pPr>
            <a:r>
              <a:rPr lang="en" sz="1300">
                <a:solidFill>
                  <a:srgbClr val="333333"/>
                </a:solidFill>
                <a:highlight>
                  <a:srgbClr val="FFFFFF"/>
                </a:highlight>
              </a:rPr>
              <a:t>These events will last through the school year so it is important to make connections with those you are on call with!</a:t>
            </a:r>
            <a:endParaRPr sz="1300">
              <a:solidFill>
                <a:srgbClr val="212529"/>
              </a:solidFill>
              <a:highlight>
                <a:srgbClr val="FFFFFF"/>
              </a:highlight>
            </a:endParaRPr>
          </a:p>
          <a:p>
            <a:pPr indent="0" lvl="0" marL="0" rtl="0" algn="l">
              <a:lnSpc>
                <a:spcPct val="100000"/>
              </a:lnSpc>
              <a:spcBef>
                <a:spcPts val="1600"/>
              </a:spcBef>
              <a:spcAft>
                <a:spcPts val="0"/>
              </a:spcAft>
              <a:buNone/>
            </a:pPr>
            <a:r>
              <a:rPr lang="en" sz="1300" u="sng">
                <a:solidFill>
                  <a:schemeClr val="accent5"/>
                </a:solidFill>
                <a:hlinkClick r:id="rId3">
                  <a:extLst>
                    <a:ext uri="{A12FA001-AC4F-418D-AE19-62706E023703}">
                      <ahyp:hlinkClr val="tx"/>
                    </a:ext>
                  </a:extLst>
                </a:hlinkClick>
              </a:rPr>
              <a:t>https://docs.google.com/spreadsheets/d/1lXcit0A0bLE8tZZuvErY4F9NM2CRd7l63bDwUG_eqzQ/edit?usp=sharing</a:t>
            </a:r>
            <a:r>
              <a:rPr lang="en" sz="1300">
                <a:solidFill>
                  <a:srgbClr val="000000"/>
                </a:solidFill>
              </a:rPr>
              <a:t> </a:t>
            </a:r>
            <a:endParaRPr sz="1300"/>
          </a:p>
        </p:txBody>
      </p:sp>
      <p:sp>
        <p:nvSpPr>
          <p:cNvPr id="173" name="Google Shape;173;p31"/>
          <p:cNvSpPr txBox="1"/>
          <p:nvPr/>
        </p:nvSpPr>
        <p:spPr>
          <a:xfrm>
            <a:off x="5490675" y="76625"/>
            <a:ext cx="3612900" cy="8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174" name="Google Shape;174;p31"/>
          <p:cNvSpPr txBox="1"/>
          <p:nvPr/>
        </p:nvSpPr>
        <p:spPr>
          <a:xfrm>
            <a:off x="59000" y="4711575"/>
            <a:ext cx="3073500" cy="3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Code Pro"/>
                <a:ea typeface="Source Code Pro"/>
                <a:cs typeface="Source Code Pro"/>
                <a:sym typeface="Source Code Pro"/>
              </a:rPr>
              <a:t>Questions, contact Olivia Stark: </a:t>
            </a:r>
            <a:r>
              <a:rPr lang="en" sz="1000" u="sng">
                <a:solidFill>
                  <a:schemeClr val="hlink"/>
                </a:solidFill>
                <a:latin typeface="Source Code Pro"/>
                <a:ea typeface="Source Code Pro"/>
                <a:cs typeface="Source Code Pro"/>
                <a:sym typeface="Source Code Pro"/>
                <a:hlinkClick r:id="rId4"/>
              </a:rPr>
              <a:t>starkog@mail.uc.edu</a:t>
            </a:r>
            <a:r>
              <a:rPr lang="en" sz="1000">
                <a:latin typeface="Source Code Pro"/>
                <a:ea typeface="Source Code Pro"/>
                <a:cs typeface="Source Code Pro"/>
                <a:sym typeface="Source Code Pro"/>
              </a:rPr>
              <a:t> (513)889-8125</a:t>
            </a:r>
            <a:endParaRPr sz="1000">
              <a:latin typeface="Source Code Pro"/>
              <a:ea typeface="Source Code Pro"/>
              <a:cs typeface="Source Code Pro"/>
              <a:sym typeface="Source Code Pro"/>
            </a:endParaRPr>
          </a:p>
        </p:txBody>
      </p:sp>
      <p:pic>
        <p:nvPicPr>
          <p:cNvPr id="175" name="Google Shape;175;p31"/>
          <p:cNvPicPr preferRelativeResize="0"/>
          <p:nvPr/>
        </p:nvPicPr>
        <p:blipFill>
          <a:blip r:embed="rId5">
            <a:alphaModFix/>
          </a:blip>
          <a:stretch>
            <a:fillRect/>
          </a:stretch>
        </p:blipFill>
        <p:spPr>
          <a:xfrm>
            <a:off x="6255975" y="-44500"/>
            <a:ext cx="1361500" cy="136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Aubrey Stoll</a:t>
            </a:r>
            <a:endParaRPr/>
          </a:p>
          <a:p>
            <a:pPr indent="0" lvl="0" marL="0" rtl="0" algn="ctr">
              <a:spcBef>
                <a:spcPts val="0"/>
              </a:spcBef>
              <a:spcAft>
                <a:spcPts val="0"/>
              </a:spcAft>
              <a:buNone/>
            </a:pPr>
            <a:r>
              <a:rPr lang="en"/>
              <a:t>UC Racial Awareness Program (RAPP)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Marjorie Book - Poetry Event</a:t>
            </a:r>
            <a:endParaRPr/>
          </a:p>
        </p:txBody>
      </p:sp>
      <p:sp>
        <p:nvSpPr>
          <p:cNvPr id="181" name="Google Shape;181;p32"/>
          <p:cNvSpPr txBox="1"/>
          <p:nvPr>
            <p:ph idx="1" type="body"/>
          </p:nvPr>
        </p:nvSpPr>
        <p:spPr>
          <a:xfrm>
            <a:off x="311700" y="1468825"/>
            <a:ext cx="8520600" cy="356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This organization </a:t>
            </a:r>
            <a:r>
              <a:rPr lang="en" sz="1400">
                <a:solidFill>
                  <a:srgbClr val="000000"/>
                </a:solidFill>
                <a:highlight>
                  <a:srgbClr val="FFFFFF"/>
                </a:highlight>
              </a:rPr>
              <a:t>brings teenagers and adults with and without disabilities together for continuing education classes, service learning projects and theatrical productions. They believe that teenagers and adults of various abilities can benefit from coming together for activities of common interest and sharing their gifts and strengths.</a:t>
            </a:r>
            <a:endParaRPr sz="1400">
              <a:solidFill>
                <a:srgbClr val="000000"/>
              </a:solidFill>
            </a:endParaRPr>
          </a:p>
          <a:p>
            <a:pPr indent="0" lvl="0" marL="0" rtl="0" algn="l">
              <a:spcBef>
                <a:spcPts val="1600"/>
              </a:spcBef>
              <a:spcAft>
                <a:spcPts val="0"/>
              </a:spcAft>
              <a:buNone/>
            </a:pPr>
            <a:r>
              <a:rPr lang="en" sz="1400">
                <a:solidFill>
                  <a:srgbClr val="000000"/>
                </a:solidFill>
              </a:rPr>
              <a:t>This event is </a:t>
            </a:r>
            <a:r>
              <a:rPr b="1" lang="en" sz="1400">
                <a:solidFill>
                  <a:srgbClr val="E06666"/>
                </a:solidFill>
              </a:rPr>
              <a:t>THIS Saturday</a:t>
            </a:r>
            <a:r>
              <a:rPr lang="en" sz="1400">
                <a:solidFill>
                  <a:srgbClr val="E06666"/>
                </a:solidFill>
              </a:rPr>
              <a:t> from </a:t>
            </a:r>
            <a:r>
              <a:rPr b="1" lang="en" sz="1400">
                <a:solidFill>
                  <a:srgbClr val="E06666"/>
                </a:solidFill>
              </a:rPr>
              <a:t>7-8pm</a:t>
            </a:r>
            <a:r>
              <a:rPr lang="en" sz="1400"/>
              <a:t> </a:t>
            </a:r>
            <a:r>
              <a:rPr lang="en" sz="1400">
                <a:solidFill>
                  <a:srgbClr val="000000"/>
                </a:solidFill>
              </a:rPr>
              <a:t>over Webex!</a:t>
            </a:r>
            <a:endParaRPr sz="1400">
              <a:solidFill>
                <a:srgbClr val="000000"/>
              </a:solidFill>
            </a:endParaRPr>
          </a:p>
          <a:p>
            <a:pPr indent="0" lvl="0" marL="0" rtl="0" algn="l">
              <a:spcBef>
                <a:spcPts val="1600"/>
              </a:spcBef>
              <a:spcAft>
                <a:spcPts val="0"/>
              </a:spcAft>
              <a:buNone/>
            </a:pPr>
            <a:r>
              <a:rPr lang="en" sz="1400">
                <a:solidFill>
                  <a:srgbClr val="000000"/>
                </a:solidFill>
              </a:rPr>
              <a:t>If interested email</a:t>
            </a:r>
            <a:r>
              <a:rPr lang="en" sz="1400"/>
              <a:t> </a:t>
            </a:r>
            <a:r>
              <a:rPr lang="en" sz="1400" u="sng">
                <a:solidFill>
                  <a:schemeClr val="hlink"/>
                </a:solidFill>
                <a:hlinkClick r:id="rId3"/>
              </a:rPr>
              <a:t>linkjc@ucmail.uc.edu</a:t>
            </a:r>
            <a:r>
              <a:rPr lang="en" sz="1400"/>
              <a:t> </a:t>
            </a:r>
            <a:r>
              <a:rPr lang="en" sz="1400">
                <a:solidFill>
                  <a:srgbClr val="000000"/>
                </a:solidFill>
              </a:rPr>
              <a:t>for access! There will be a NSSLHA executive member there to take your attendance. </a:t>
            </a:r>
            <a:endParaRPr sz="1400">
              <a:solidFill>
                <a:srgbClr val="000000"/>
              </a:solidFill>
            </a:endParaRPr>
          </a:p>
          <a:p>
            <a:pPr indent="0" lvl="0" marL="0" rtl="0" algn="l">
              <a:spcBef>
                <a:spcPts val="1600"/>
              </a:spcBef>
              <a:spcAft>
                <a:spcPts val="0"/>
              </a:spcAft>
              <a:buNone/>
            </a:pPr>
            <a:r>
              <a:rPr lang="en" sz="1400">
                <a:solidFill>
                  <a:srgbClr val="000000"/>
                </a:solidFill>
              </a:rPr>
              <a:t>This event can go towards service hours for a scholarship if needed!</a:t>
            </a:r>
            <a:endParaRPr sz="1400">
              <a:solidFill>
                <a:srgbClr val="000000"/>
              </a:solidFill>
            </a:endParaRPr>
          </a:p>
          <a:p>
            <a:pPr indent="0" lvl="0" marL="0" rtl="0" algn="l">
              <a:spcBef>
                <a:spcPts val="1600"/>
              </a:spcBef>
              <a:spcAft>
                <a:spcPts val="1600"/>
              </a:spcAft>
              <a:buNone/>
            </a:pPr>
            <a:r>
              <a:rPr lang="en" sz="1400">
                <a:solidFill>
                  <a:srgbClr val="E06666"/>
                </a:solidFill>
              </a:rPr>
              <a:t>Worth 1 NSSLHA point</a:t>
            </a:r>
            <a:endParaRPr sz="1400">
              <a:solidFill>
                <a:srgbClr val="E06666"/>
              </a:solidFill>
            </a:endParaRPr>
          </a:p>
        </p:txBody>
      </p:sp>
      <p:pic>
        <p:nvPicPr>
          <p:cNvPr id="182" name="Google Shape;182;p32"/>
          <p:cNvPicPr preferRelativeResize="0"/>
          <p:nvPr/>
        </p:nvPicPr>
        <p:blipFill>
          <a:blip r:embed="rId4">
            <a:alphaModFix/>
          </a:blip>
          <a:stretch>
            <a:fillRect/>
          </a:stretch>
        </p:blipFill>
        <p:spPr>
          <a:xfrm>
            <a:off x="5683475" y="0"/>
            <a:ext cx="2358011" cy="1468825"/>
          </a:xfrm>
          <a:prstGeom prst="rect">
            <a:avLst/>
          </a:prstGeom>
          <a:noFill/>
          <a:ln>
            <a:noFill/>
          </a:ln>
        </p:spPr>
      </p:pic>
      <p:sp>
        <p:nvSpPr>
          <p:cNvPr id="183" name="Google Shape;183;p32"/>
          <p:cNvSpPr txBox="1"/>
          <p:nvPr/>
        </p:nvSpPr>
        <p:spPr>
          <a:xfrm>
            <a:off x="6273775" y="4666825"/>
            <a:ext cx="28209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Code Pro"/>
                <a:ea typeface="Source Code Pro"/>
                <a:cs typeface="Source Code Pro"/>
                <a:sym typeface="Source Code Pro"/>
              </a:rPr>
              <a:t>Questions, contact Olivia Stark: </a:t>
            </a:r>
            <a:r>
              <a:rPr lang="en" sz="1000" u="sng">
                <a:solidFill>
                  <a:schemeClr val="accent5"/>
                </a:solidFill>
                <a:latin typeface="Source Code Pro"/>
                <a:ea typeface="Source Code Pro"/>
                <a:cs typeface="Source Code Pro"/>
                <a:sym typeface="Source Code Pro"/>
                <a:hlinkClick r:id="rId5">
                  <a:extLst>
                    <a:ext uri="{A12FA001-AC4F-418D-AE19-62706E023703}">
                      <ahyp:hlinkClr val="tx"/>
                    </a:ext>
                  </a:extLst>
                </a:hlinkClick>
              </a:rPr>
              <a:t>starkog@mail.uc.edu</a:t>
            </a:r>
            <a:r>
              <a:rPr lang="en" sz="1000">
                <a:latin typeface="Source Code Pro"/>
                <a:ea typeface="Source Code Pro"/>
                <a:cs typeface="Source Code Pro"/>
                <a:sym typeface="Source Code Pro"/>
              </a:rPr>
              <a:t> (513)889-8125</a:t>
            </a:r>
            <a:endParaRPr sz="1000">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196425" y="0"/>
            <a:ext cx="8635800" cy="624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Ronald McDonald House</a:t>
            </a:r>
            <a:endParaRPr/>
          </a:p>
        </p:txBody>
      </p:sp>
      <p:sp>
        <p:nvSpPr>
          <p:cNvPr id="189" name="Google Shape;189;p33"/>
          <p:cNvSpPr txBox="1"/>
          <p:nvPr>
            <p:ph idx="1" type="body"/>
          </p:nvPr>
        </p:nvSpPr>
        <p:spPr>
          <a:xfrm>
            <a:off x="293900" y="1228200"/>
            <a:ext cx="4004400" cy="391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t>Between now and the next meeting we will be participating in Ronald McDonald House’s Help From Home </a:t>
            </a:r>
            <a:r>
              <a:rPr lang="en" sz="1300">
                <a:solidFill>
                  <a:srgbClr val="E06666"/>
                </a:solidFill>
              </a:rPr>
              <a:t>Wish List</a:t>
            </a:r>
            <a:r>
              <a:rPr lang="en" sz="1300"/>
              <a:t>! </a:t>
            </a:r>
            <a:r>
              <a:rPr b="1" lang="en" sz="1200">
                <a:solidFill>
                  <a:srgbClr val="E06666"/>
                </a:solidFill>
                <a:highlight>
                  <a:srgbClr val="FFFFFF"/>
                </a:highlight>
              </a:rPr>
              <a:t>Final day to donate is Thursday, Dec 3rd!</a:t>
            </a:r>
            <a:endParaRPr sz="1300"/>
          </a:p>
          <a:p>
            <a:pPr indent="0" lvl="0" marL="0" rtl="0" algn="l">
              <a:lnSpc>
                <a:spcPct val="100000"/>
              </a:lnSpc>
              <a:spcBef>
                <a:spcPts val="1600"/>
              </a:spcBef>
              <a:spcAft>
                <a:spcPts val="0"/>
              </a:spcAft>
              <a:buNone/>
            </a:pPr>
            <a:r>
              <a:rPr lang="en" sz="1300">
                <a:solidFill>
                  <a:srgbClr val="333333"/>
                </a:solidFill>
                <a:highlight>
                  <a:srgbClr val="FFFFFF"/>
                </a:highlight>
              </a:rPr>
              <a:t>They depend on donated food and supplies to keep their House stocked with all the basic necessities a home requires. </a:t>
            </a:r>
            <a:endParaRPr sz="1300">
              <a:solidFill>
                <a:srgbClr val="333333"/>
              </a:solidFill>
              <a:highlight>
                <a:srgbClr val="FFFFFF"/>
              </a:highlight>
            </a:endParaRPr>
          </a:p>
          <a:p>
            <a:pPr indent="0" lvl="0" marL="0" rtl="0" algn="l">
              <a:lnSpc>
                <a:spcPct val="100000"/>
              </a:lnSpc>
              <a:spcBef>
                <a:spcPts val="1600"/>
              </a:spcBef>
              <a:spcAft>
                <a:spcPts val="0"/>
              </a:spcAft>
              <a:buNone/>
            </a:pPr>
            <a:r>
              <a:rPr lang="en" sz="1300">
                <a:solidFill>
                  <a:srgbClr val="333333"/>
                </a:solidFill>
                <a:highlight>
                  <a:srgbClr val="FFFFFF"/>
                </a:highlight>
              </a:rPr>
              <a:t>Their Amazon wish list is always up-to-date with their most needed items.</a:t>
            </a:r>
            <a:endParaRPr sz="1300">
              <a:solidFill>
                <a:srgbClr val="333333"/>
              </a:solidFill>
              <a:highlight>
                <a:srgbClr val="FFFFFF"/>
              </a:highlight>
            </a:endParaRPr>
          </a:p>
          <a:p>
            <a:pPr indent="0" lvl="0" marL="0" rtl="0" algn="l">
              <a:lnSpc>
                <a:spcPct val="100000"/>
              </a:lnSpc>
              <a:spcBef>
                <a:spcPts val="1600"/>
              </a:spcBef>
              <a:spcAft>
                <a:spcPts val="1600"/>
              </a:spcAft>
              <a:buNone/>
            </a:pPr>
            <a:r>
              <a:rPr lang="en" sz="1300">
                <a:solidFill>
                  <a:srgbClr val="E06666"/>
                </a:solidFill>
                <a:highlight>
                  <a:srgbClr val="FFFFFF"/>
                </a:highlight>
              </a:rPr>
              <a:t>KEEP IN MIND</a:t>
            </a:r>
            <a:r>
              <a:rPr lang="en" sz="1300">
                <a:solidFill>
                  <a:srgbClr val="333333"/>
                </a:solidFill>
                <a:highlight>
                  <a:srgbClr val="FFFFFF"/>
                </a:highlight>
              </a:rPr>
              <a:t>: Due to the immune-compromised situation of our guest children, they are only able to take new and unopened items. </a:t>
            </a:r>
            <a:endParaRPr sz="1300">
              <a:solidFill>
                <a:srgbClr val="333333"/>
              </a:solidFill>
              <a:highlight>
                <a:srgbClr val="FFFFFF"/>
              </a:highlight>
            </a:endParaRPr>
          </a:p>
        </p:txBody>
      </p:sp>
      <p:sp>
        <p:nvSpPr>
          <p:cNvPr id="190" name="Google Shape;190;p33"/>
          <p:cNvSpPr txBox="1"/>
          <p:nvPr>
            <p:ph idx="2" type="body"/>
          </p:nvPr>
        </p:nvSpPr>
        <p:spPr>
          <a:xfrm>
            <a:off x="4572000" y="931000"/>
            <a:ext cx="4260300" cy="421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E06666"/>
                </a:solidFill>
                <a:highlight>
                  <a:srgbClr val="FFFFFF"/>
                </a:highlight>
              </a:rPr>
              <a:t>Here are your options for donations:</a:t>
            </a:r>
            <a:r>
              <a:rPr lang="en">
                <a:solidFill>
                  <a:srgbClr val="333333"/>
                </a:solidFill>
                <a:highlight>
                  <a:srgbClr val="FFFFFF"/>
                </a:highlight>
              </a:rPr>
              <a:t> </a:t>
            </a:r>
            <a:endParaRPr>
              <a:solidFill>
                <a:srgbClr val="333333"/>
              </a:solidFill>
              <a:highlight>
                <a:srgbClr val="FFFFFF"/>
              </a:highlight>
            </a:endParaRPr>
          </a:p>
          <a:p>
            <a:pPr indent="-311150" lvl="0" marL="457200" rtl="0" algn="l">
              <a:lnSpc>
                <a:spcPct val="100000"/>
              </a:lnSpc>
              <a:spcBef>
                <a:spcPts val="1600"/>
              </a:spcBef>
              <a:spcAft>
                <a:spcPts val="0"/>
              </a:spcAft>
              <a:buClr>
                <a:srgbClr val="333333"/>
              </a:buClr>
              <a:buSzPts val="1300"/>
              <a:buChar char="●"/>
            </a:pPr>
            <a:r>
              <a:rPr lang="en" sz="1300">
                <a:solidFill>
                  <a:srgbClr val="333333"/>
                </a:solidFill>
                <a:highlight>
                  <a:srgbClr val="FFFFFF"/>
                </a:highlight>
              </a:rPr>
              <a:t>Pick up the items from your local store or Amazon and drop them off at my apartment, 220 Donahue Street, and I’ll have a dropbox on my porch.</a:t>
            </a:r>
            <a:endParaRPr sz="1300">
              <a:solidFill>
                <a:srgbClr val="333333"/>
              </a:solidFill>
              <a:highlight>
                <a:srgbClr val="FFFFFF"/>
              </a:highlight>
            </a:endParaRPr>
          </a:p>
          <a:p>
            <a:pPr indent="-311150" lvl="0" marL="457200" rtl="0" algn="l">
              <a:lnSpc>
                <a:spcPct val="100000"/>
              </a:lnSpc>
              <a:spcBef>
                <a:spcPts val="0"/>
              </a:spcBef>
              <a:spcAft>
                <a:spcPts val="0"/>
              </a:spcAft>
              <a:buClr>
                <a:srgbClr val="333333"/>
              </a:buClr>
              <a:buSzPts val="1300"/>
              <a:buChar char="●"/>
            </a:pPr>
            <a:r>
              <a:rPr lang="en" sz="1300">
                <a:solidFill>
                  <a:srgbClr val="333333"/>
                </a:solidFill>
                <a:highlight>
                  <a:srgbClr val="FFFFFF"/>
                </a:highlight>
              </a:rPr>
              <a:t>Get the items and drop them off on your own at the Ronald McDonald House and send me a picture of the items or send me a picture of your receipt.</a:t>
            </a:r>
            <a:endParaRPr sz="1300">
              <a:solidFill>
                <a:srgbClr val="333333"/>
              </a:solidFill>
              <a:highlight>
                <a:srgbClr val="FFFFFF"/>
              </a:highlight>
            </a:endParaRPr>
          </a:p>
          <a:p>
            <a:pPr indent="-311150" lvl="0" marL="457200" rtl="0" algn="l">
              <a:lnSpc>
                <a:spcPct val="100000"/>
              </a:lnSpc>
              <a:spcBef>
                <a:spcPts val="0"/>
              </a:spcBef>
              <a:spcAft>
                <a:spcPts val="0"/>
              </a:spcAft>
              <a:buClr>
                <a:srgbClr val="333333"/>
              </a:buClr>
              <a:buSzPts val="1300"/>
              <a:buChar char="●"/>
            </a:pPr>
            <a:r>
              <a:rPr lang="en" sz="1300">
                <a:solidFill>
                  <a:srgbClr val="333333"/>
                </a:solidFill>
                <a:highlight>
                  <a:srgbClr val="FFFFFF"/>
                </a:highlight>
              </a:rPr>
              <a:t>Order items to send directly to the Ronald McDonald House from Amazon and send me a screenshot of your order.</a:t>
            </a:r>
            <a:endParaRPr sz="1300">
              <a:solidFill>
                <a:srgbClr val="333333"/>
              </a:solidFill>
              <a:highlight>
                <a:srgbClr val="FFFFFF"/>
              </a:highlight>
            </a:endParaRPr>
          </a:p>
          <a:p>
            <a:pPr indent="-311150" lvl="0" marL="457200" rtl="0" algn="l">
              <a:lnSpc>
                <a:spcPct val="100000"/>
              </a:lnSpc>
              <a:spcBef>
                <a:spcPts val="0"/>
              </a:spcBef>
              <a:spcAft>
                <a:spcPts val="0"/>
              </a:spcAft>
              <a:buClr>
                <a:srgbClr val="333333"/>
              </a:buClr>
              <a:buSzPts val="1300"/>
              <a:buChar char="●"/>
            </a:pPr>
            <a:r>
              <a:rPr lang="en" sz="1300">
                <a:solidFill>
                  <a:srgbClr val="333333"/>
                </a:solidFill>
                <a:highlight>
                  <a:srgbClr val="FFFFFF"/>
                </a:highlight>
              </a:rPr>
              <a:t>If I have access to HSB in December I will arrange a day for you to drop off the items to me as well!</a:t>
            </a:r>
            <a:endParaRPr sz="1300">
              <a:solidFill>
                <a:srgbClr val="333333"/>
              </a:solidFill>
              <a:highlight>
                <a:srgbClr val="FFFFFF"/>
              </a:highlight>
            </a:endParaRPr>
          </a:p>
          <a:p>
            <a:pPr indent="0" lvl="0" marL="0" rtl="0" algn="l">
              <a:lnSpc>
                <a:spcPct val="100000"/>
              </a:lnSpc>
              <a:spcBef>
                <a:spcPts val="1600"/>
              </a:spcBef>
              <a:spcAft>
                <a:spcPts val="0"/>
              </a:spcAft>
              <a:buNone/>
            </a:pPr>
            <a:r>
              <a:t/>
            </a:r>
            <a:endParaRPr b="1" sz="1300">
              <a:solidFill>
                <a:srgbClr val="E06666"/>
              </a:solidFill>
              <a:highlight>
                <a:srgbClr val="FFFFFF"/>
              </a:highlight>
            </a:endParaRPr>
          </a:p>
          <a:p>
            <a:pPr indent="0" lvl="0" marL="0" rtl="0" algn="l">
              <a:spcBef>
                <a:spcPts val="1600"/>
              </a:spcBef>
              <a:spcAft>
                <a:spcPts val="1600"/>
              </a:spcAft>
              <a:buNone/>
            </a:pPr>
            <a:r>
              <a:t/>
            </a:r>
            <a:endParaRPr/>
          </a:p>
        </p:txBody>
      </p:sp>
      <p:sp>
        <p:nvSpPr>
          <p:cNvPr id="191" name="Google Shape;191;p33"/>
          <p:cNvSpPr txBox="1"/>
          <p:nvPr/>
        </p:nvSpPr>
        <p:spPr>
          <a:xfrm>
            <a:off x="196425" y="624300"/>
            <a:ext cx="4662900" cy="41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chemeClr val="accent5"/>
                </a:solidFill>
                <a:highlight>
                  <a:srgbClr val="FFFFFF"/>
                </a:highlight>
                <a:hlinkClick r:id="rId3">
                  <a:extLst>
                    <a:ext uri="{A12FA001-AC4F-418D-AE19-62706E023703}">
                      <ahyp:hlinkClr val="tx"/>
                    </a:ext>
                  </a:extLst>
                </a:hlinkClick>
              </a:rPr>
              <a:t>https://www.rmhcincinnati.org/get-involved/donate-items/wish-list/</a:t>
            </a:r>
            <a:r>
              <a:rPr lang="en" sz="1200">
                <a:solidFill>
                  <a:srgbClr val="333333"/>
                </a:solidFill>
                <a:highlight>
                  <a:srgbClr val="FFFFFF"/>
                </a:highlight>
              </a:rPr>
              <a:t> </a:t>
            </a:r>
            <a:endParaRPr sz="1200">
              <a:solidFill>
                <a:srgbClr val="333333"/>
              </a:solidFill>
              <a:highlight>
                <a:srgbClr val="FFFFFF"/>
              </a:highlight>
            </a:endParaRPr>
          </a:p>
          <a:p>
            <a:pPr indent="0" lvl="0" marL="0" rtl="0" algn="l">
              <a:spcBef>
                <a:spcPts val="1600"/>
              </a:spcBef>
              <a:spcAft>
                <a:spcPts val="0"/>
              </a:spcAft>
              <a:buNone/>
            </a:pPr>
            <a:r>
              <a:t/>
            </a:r>
            <a:endParaRPr>
              <a:latin typeface="Source Code Pro"/>
              <a:ea typeface="Source Code Pro"/>
              <a:cs typeface="Source Code Pro"/>
              <a:sym typeface="Source Code Pro"/>
            </a:endParaRPr>
          </a:p>
        </p:txBody>
      </p:sp>
      <p:pic>
        <p:nvPicPr>
          <p:cNvPr id="192" name="Google Shape;192;p33"/>
          <p:cNvPicPr preferRelativeResize="0"/>
          <p:nvPr/>
        </p:nvPicPr>
        <p:blipFill>
          <a:blip r:embed="rId4">
            <a:alphaModFix/>
          </a:blip>
          <a:stretch>
            <a:fillRect/>
          </a:stretch>
        </p:blipFill>
        <p:spPr>
          <a:xfrm>
            <a:off x="5984975" y="-147225"/>
            <a:ext cx="1240975" cy="1240975"/>
          </a:xfrm>
          <a:prstGeom prst="rect">
            <a:avLst/>
          </a:prstGeom>
          <a:noFill/>
          <a:ln>
            <a:noFill/>
          </a:ln>
        </p:spPr>
      </p:pic>
      <p:sp>
        <p:nvSpPr>
          <p:cNvPr id="193" name="Google Shape;193;p33"/>
          <p:cNvSpPr txBox="1"/>
          <p:nvPr/>
        </p:nvSpPr>
        <p:spPr>
          <a:xfrm>
            <a:off x="6287700" y="4725300"/>
            <a:ext cx="2856300" cy="4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Code Pro"/>
                <a:ea typeface="Source Code Pro"/>
                <a:cs typeface="Source Code Pro"/>
                <a:sym typeface="Source Code Pro"/>
              </a:rPr>
              <a:t>Questions, contact Olivia Stark: </a:t>
            </a:r>
            <a:r>
              <a:rPr lang="en" sz="1000" u="sng">
                <a:solidFill>
                  <a:schemeClr val="accent5"/>
                </a:solidFill>
                <a:latin typeface="Source Code Pro"/>
                <a:ea typeface="Source Code Pro"/>
                <a:cs typeface="Source Code Pro"/>
                <a:sym typeface="Source Code Pro"/>
                <a:hlinkClick r:id="rId5">
                  <a:extLst>
                    <a:ext uri="{A12FA001-AC4F-418D-AE19-62706E023703}">
                      <ahyp:hlinkClr val="tx"/>
                    </a:ext>
                  </a:extLst>
                </a:hlinkClick>
              </a:rPr>
              <a:t>starkog@mail.uc.edu</a:t>
            </a:r>
            <a:r>
              <a:rPr lang="en" sz="1000">
                <a:latin typeface="Source Code Pro"/>
                <a:ea typeface="Source Code Pro"/>
                <a:cs typeface="Source Code Pro"/>
                <a:sym typeface="Source Code Pro"/>
              </a:rPr>
              <a:t> (513)889-8125</a:t>
            </a:r>
            <a:endParaRPr sz="1000">
              <a:latin typeface="Source Code Pro"/>
              <a:ea typeface="Source Code Pro"/>
              <a:cs typeface="Source Code Pro"/>
              <a:sym typeface="Source Code Pro"/>
            </a:endParaRPr>
          </a:p>
          <a:p>
            <a:pPr indent="0" lvl="0" marL="0" rtl="0" algn="l">
              <a:spcBef>
                <a:spcPts val="0"/>
              </a:spcBef>
              <a:spcAft>
                <a:spcPts val="1600"/>
              </a:spcAft>
              <a:buNone/>
            </a:pPr>
            <a:r>
              <a:t/>
            </a:r>
            <a:endParaRPr>
              <a:latin typeface="Source Code Pro"/>
              <a:ea typeface="Source Code Pro"/>
              <a:cs typeface="Source Code Pro"/>
              <a:sym typeface="Source Code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NOVEMBER SOCIALS</a:t>
            </a:r>
            <a:endParaRPr/>
          </a:p>
        </p:txBody>
      </p:sp>
      <p:sp>
        <p:nvSpPr>
          <p:cNvPr id="199" name="Google Shape;199;p34"/>
          <p:cNvSpPr txBox="1"/>
          <p:nvPr>
            <p:ph idx="1" type="body"/>
          </p:nvPr>
        </p:nvSpPr>
        <p:spPr>
          <a:xfrm>
            <a:off x="311700" y="1468825"/>
            <a:ext cx="5529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CE5CD"/>
                </a:highlight>
              </a:rPr>
              <a:t>PAC Trivia Night: November 19th,  8 pm</a:t>
            </a:r>
            <a:endParaRPr>
              <a:solidFill>
                <a:srgbClr val="000000"/>
              </a:solidFill>
              <a:highlight>
                <a:srgbClr val="FCE5CD"/>
              </a:highlight>
            </a:endParaRPr>
          </a:p>
          <a:p>
            <a:pPr indent="0" lvl="0" marL="137160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en">
                <a:solidFill>
                  <a:srgbClr val="000000"/>
                </a:solidFill>
                <a:highlight>
                  <a:srgbClr val="FFF2CC"/>
                </a:highlight>
              </a:rPr>
              <a:t>Virtual Game Night: Monday November 30th,  7 pm</a:t>
            </a:r>
            <a:endParaRPr>
              <a:solidFill>
                <a:srgbClr val="000000"/>
              </a:solidFill>
              <a:highlight>
                <a:srgbClr val="FFF2CC"/>
              </a:highlight>
            </a:endParaRPr>
          </a:p>
          <a:p>
            <a:pPr indent="-342900" lvl="0" marL="1371600" rtl="0" algn="l">
              <a:spcBef>
                <a:spcPts val="0"/>
              </a:spcBef>
              <a:spcAft>
                <a:spcPts val="0"/>
              </a:spcAft>
              <a:buClr>
                <a:srgbClr val="000000"/>
              </a:buClr>
              <a:buSzPts val="1800"/>
              <a:buChar char="-"/>
            </a:pPr>
            <a:r>
              <a:rPr lang="en">
                <a:solidFill>
                  <a:srgbClr val="000000"/>
                </a:solidFill>
              </a:rPr>
              <a:t>Microsoft Teams</a:t>
            </a:r>
            <a:endParaRPr>
              <a:solidFill>
                <a:srgbClr val="000000"/>
              </a:solidFill>
            </a:endParaRPr>
          </a:p>
          <a:p>
            <a:pPr indent="-342900" lvl="0" marL="1371600" rtl="0" algn="l">
              <a:spcBef>
                <a:spcPts val="0"/>
              </a:spcBef>
              <a:spcAft>
                <a:spcPts val="0"/>
              </a:spcAft>
              <a:buClr>
                <a:srgbClr val="000000"/>
              </a:buClr>
              <a:buSzPts val="1800"/>
              <a:buChar char="-"/>
            </a:pPr>
            <a:r>
              <a:rPr lang="en">
                <a:solidFill>
                  <a:srgbClr val="000000"/>
                </a:solidFill>
              </a:rPr>
              <a:t>Clue, Uno,  Quiplash/ Jackbox.tv </a:t>
            </a:r>
            <a:endParaRPr>
              <a:solidFill>
                <a:srgbClr val="000000"/>
              </a:solidFill>
            </a:endParaRPr>
          </a:p>
          <a:p>
            <a:pPr indent="-342900" lvl="0" marL="1371600" rtl="0" algn="l">
              <a:spcBef>
                <a:spcPts val="0"/>
              </a:spcBef>
              <a:spcAft>
                <a:spcPts val="0"/>
              </a:spcAft>
              <a:buClr>
                <a:srgbClr val="000000"/>
              </a:buClr>
              <a:buSzPts val="1800"/>
              <a:buChar char="-"/>
            </a:pPr>
            <a:r>
              <a:rPr lang="en">
                <a:solidFill>
                  <a:srgbClr val="000000"/>
                </a:solidFill>
              </a:rPr>
              <a:t>Survey Monkey </a:t>
            </a:r>
            <a:endParaRPr>
              <a:solidFill>
                <a:srgbClr val="000000"/>
              </a:solidFill>
            </a:endParaRPr>
          </a:p>
          <a:p>
            <a:pPr indent="0" lvl="0" marL="0" rtl="0" algn="l">
              <a:spcBef>
                <a:spcPts val="0"/>
              </a:spcBef>
              <a:spcAft>
                <a:spcPts val="1600"/>
              </a:spcAft>
              <a:buNone/>
            </a:pPr>
            <a:r>
              <a:t/>
            </a:r>
            <a:endParaRPr/>
          </a:p>
        </p:txBody>
      </p:sp>
      <p:pic>
        <p:nvPicPr>
          <p:cNvPr id="200" name="Google Shape;200;p34"/>
          <p:cNvPicPr preferRelativeResize="0"/>
          <p:nvPr/>
        </p:nvPicPr>
        <p:blipFill>
          <a:blip r:embed="rId3">
            <a:alphaModFix/>
          </a:blip>
          <a:stretch>
            <a:fillRect/>
          </a:stretch>
        </p:blipFill>
        <p:spPr>
          <a:xfrm>
            <a:off x="5345475" y="2441550"/>
            <a:ext cx="3798525" cy="2127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NSSLHA Families</a:t>
            </a:r>
            <a:endParaRPr/>
          </a:p>
        </p:txBody>
      </p:sp>
      <p:sp>
        <p:nvSpPr>
          <p:cNvPr id="206" name="Google Shape;206;p35"/>
          <p:cNvSpPr txBox="1"/>
          <p:nvPr>
            <p:ph idx="1" type="body"/>
          </p:nvPr>
        </p:nvSpPr>
        <p:spPr>
          <a:xfrm>
            <a:off x="311700" y="1468825"/>
            <a:ext cx="87102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Reminder to seniors to get events in before end of the semester!</a:t>
            </a:r>
            <a:endParaRPr/>
          </a:p>
          <a:p>
            <a:pPr indent="0" lvl="0" marL="0" rtl="0" algn="l">
              <a:spcBef>
                <a:spcPts val="1600"/>
              </a:spcBef>
              <a:spcAft>
                <a:spcPts val="0"/>
              </a:spcAft>
              <a:buNone/>
            </a:pPr>
            <a:r>
              <a:rPr b="1" lang="en"/>
              <a:t>2</a:t>
            </a:r>
            <a:r>
              <a:rPr lang="en"/>
              <a:t> external events &amp; </a:t>
            </a:r>
            <a:r>
              <a:rPr b="1" lang="en"/>
              <a:t>2</a:t>
            </a:r>
            <a:r>
              <a:rPr lang="en"/>
              <a:t> nsslha meetings </a:t>
            </a:r>
            <a:endParaRPr/>
          </a:p>
          <a:p>
            <a:pPr indent="-342900" lvl="0" marL="457200" rtl="0" algn="l">
              <a:spcBef>
                <a:spcPts val="1600"/>
              </a:spcBef>
              <a:spcAft>
                <a:spcPts val="0"/>
              </a:spcAft>
              <a:buSzPts val="1800"/>
              <a:buChar char="-"/>
            </a:pPr>
            <a:r>
              <a:rPr lang="en"/>
              <a:t>1 each semester ideally</a:t>
            </a:r>
            <a:endParaRPr/>
          </a:p>
          <a:p>
            <a:pPr indent="0" lvl="0" marL="0" rtl="0" algn="l">
              <a:spcBef>
                <a:spcPts val="1600"/>
              </a:spcBef>
              <a:spcAft>
                <a:spcPts val="1600"/>
              </a:spcAft>
              <a:buNone/>
            </a:pPr>
            <a:r>
              <a:rPr lang="en"/>
              <a:t>Remember to send screenshots as proof to carneysm@mail.uc.edu</a:t>
            </a:r>
            <a:endParaRPr/>
          </a:p>
        </p:txBody>
      </p:sp>
      <p:pic>
        <p:nvPicPr>
          <p:cNvPr id="207" name="Google Shape;207;p35"/>
          <p:cNvPicPr preferRelativeResize="0"/>
          <p:nvPr/>
        </p:nvPicPr>
        <p:blipFill>
          <a:blip r:embed="rId3">
            <a:alphaModFix/>
          </a:blip>
          <a:stretch>
            <a:fillRect/>
          </a:stretch>
        </p:blipFill>
        <p:spPr>
          <a:xfrm>
            <a:off x="5351550" y="72562"/>
            <a:ext cx="3670350" cy="1333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6"/>
          <p:cNvSpPr/>
          <p:nvPr/>
        </p:nvSpPr>
        <p:spPr>
          <a:xfrm>
            <a:off x="6375" y="6375"/>
            <a:ext cx="9144000" cy="1403100"/>
          </a:xfrm>
          <a:prstGeom prst="rect">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t>Fundraiser Outcome!!</a:t>
            </a:r>
            <a:endParaRPr sz="3200"/>
          </a:p>
        </p:txBody>
      </p:sp>
      <p:sp>
        <p:nvSpPr>
          <p:cNvPr id="214" name="Google Shape;214;p36"/>
          <p:cNvSpPr txBox="1"/>
          <p:nvPr>
            <p:ph idx="1" type="body"/>
          </p:nvPr>
        </p:nvSpPr>
        <p:spPr>
          <a:xfrm>
            <a:off x="311700" y="1462450"/>
            <a:ext cx="8520600" cy="30999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We raised</a:t>
            </a:r>
            <a:r>
              <a:rPr lang="en" sz="1300"/>
              <a:t>...</a:t>
            </a:r>
            <a:r>
              <a:rPr lang="en" sz="1300"/>
              <a:t>..</a:t>
            </a:r>
            <a:r>
              <a:rPr b="1" lang="en" sz="1500"/>
              <a:t>$568.</a:t>
            </a:r>
            <a:r>
              <a:rPr b="1" lang="en" sz="1500"/>
              <a:t>00</a:t>
            </a:r>
            <a:endParaRPr b="1" sz="1500"/>
          </a:p>
          <a:p>
            <a:pPr indent="-311150" lvl="1" marL="914400" rtl="0" algn="l">
              <a:spcBef>
                <a:spcPts val="0"/>
              </a:spcBef>
              <a:spcAft>
                <a:spcPts val="0"/>
              </a:spcAft>
              <a:buSzPts val="1300"/>
              <a:buChar char="➢"/>
            </a:pPr>
            <a:r>
              <a:rPr lang="en" sz="1300"/>
              <a:t>Thank you to everyone who participated, you’re awesome!</a:t>
            </a:r>
            <a:endParaRPr sz="1300"/>
          </a:p>
          <a:p>
            <a:pPr indent="0" lvl="0" marL="457200" rtl="0" algn="l">
              <a:spcBef>
                <a:spcPts val="1600"/>
              </a:spcBef>
              <a:spcAft>
                <a:spcPts val="0"/>
              </a:spcAft>
              <a:buNone/>
            </a:pPr>
            <a:r>
              <a:t/>
            </a:r>
            <a:endParaRPr sz="1300"/>
          </a:p>
          <a:p>
            <a:pPr indent="-311150" lvl="0" marL="457200" rtl="0" algn="l">
              <a:spcBef>
                <a:spcPts val="1600"/>
              </a:spcBef>
              <a:spcAft>
                <a:spcPts val="0"/>
              </a:spcAft>
              <a:buSzPts val="1300"/>
              <a:buChar char="❖"/>
            </a:pPr>
            <a:r>
              <a:rPr lang="en" sz="1300"/>
              <a:t>NSSLHA points have been recorded for everyone who emailed me, shoot me an email after the meeting if you </a:t>
            </a:r>
            <a:r>
              <a:rPr lang="en" sz="1300"/>
              <a:t>haven't already</a:t>
            </a:r>
            <a:r>
              <a:rPr lang="en" sz="1300"/>
              <a:t>.</a:t>
            </a:r>
            <a:endParaRPr sz="1300"/>
          </a:p>
          <a:p>
            <a:pPr indent="0" lvl="0" marL="0" rtl="0" algn="l">
              <a:spcBef>
                <a:spcPts val="1600"/>
              </a:spcBef>
              <a:spcAft>
                <a:spcPts val="0"/>
              </a:spcAft>
              <a:buNone/>
            </a:pPr>
            <a:r>
              <a:t/>
            </a:r>
            <a:endParaRPr sz="600"/>
          </a:p>
          <a:p>
            <a:pPr indent="-311150" lvl="0" marL="457200" rtl="0" algn="l">
              <a:spcBef>
                <a:spcPts val="1600"/>
              </a:spcBef>
              <a:spcAft>
                <a:spcPts val="0"/>
              </a:spcAft>
              <a:buSzPts val="1300"/>
              <a:buChar char="❖"/>
            </a:pPr>
            <a:r>
              <a:rPr lang="en" sz="1300"/>
              <a:t>Winter Fundraiser announcements are coming soon! :)</a:t>
            </a:r>
            <a:endParaRPr sz="1300"/>
          </a:p>
        </p:txBody>
      </p:sp>
      <p:pic>
        <p:nvPicPr>
          <p:cNvPr id="215" name="Google Shape;215;p36"/>
          <p:cNvPicPr preferRelativeResize="0"/>
          <p:nvPr/>
        </p:nvPicPr>
        <p:blipFill>
          <a:blip r:embed="rId3">
            <a:alphaModFix/>
          </a:blip>
          <a:stretch>
            <a:fillRect/>
          </a:stretch>
        </p:blipFill>
        <p:spPr>
          <a:xfrm>
            <a:off x="6244000" y="243000"/>
            <a:ext cx="2494200" cy="1403000"/>
          </a:xfrm>
          <a:prstGeom prst="rect">
            <a:avLst/>
          </a:prstGeom>
          <a:noFill/>
          <a:ln>
            <a:noFill/>
          </a:ln>
        </p:spPr>
      </p:pic>
      <p:sp>
        <p:nvSpPr>
          <p:cNvPr id="216" name="Google Shape;216;p36"/>
          <p:cNvSpPr txBox="1"/>
          <p:nvPr>
            <p:ph idx="1" type="body"/>
          </p:nvPr>
        </p:nvSpPr>
        <p:spPr>
          <a:xfrm>
            <a:off x="6885100" y="1569800"/>
            <a:ext cx="1212000" cy="298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800"/>
              <a:t>Thank you!!</a:t>
            </a:r>
            <a:endParaRPr sz="800"/>
          </a:p>
        </p:txBody>
      </p:sp>
      <p:sp>
        <p:nvSpPr>
          <p:cNvPr id="217" name="Google Shape;217;p36"/>
          <p:cNvSpPr txBox="1"/>
          <p:nvPr/>
        </p:nvSpPr>
        <p:spPr>
          <a:xfrm>
            <a:off x="197575" y="4595375"/>
            <a:ext cx="8891100" cy="3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Source Code Pro"/>
                <a:ea typeface="Source Code Pro"/>
                <a:cs typeface="Source Code Pro"/>
                <a:sym typeface="Source Code Pro"/>
              </a:rPr>
              <a:t>Questions, suggestions, and feedback welcome. My email is </a:t>
            </a:r>
            <a:r>
              <a:rPr lang="en" sz="1100" u="sng">
                <a:solidFill>
                  <a:schemeClr val="hlink"/>
                </a:solidFill>
                <a:latin typeface="Source Code Pro"/>
                <a:ea typeface="Source Code Pro"/>
                <a:cs typeface="Source Code Pro"/>
                <a:sym typeface="Source Code Pro"/>
                <a:hlinkClick r:id="rId4"/>
              </a:rPr>
              <a:t>brocklc@mail.uc.edu</a:t>
            </a:r>
            <a:r>
              <a:rPr lang="en" sz="1100">
                <a:latin typeface="Source Code Pro"/>
                <a:ea typeface="Source Code Pro"/>
                <a:cs typeface="Source Code Pro"/>
                <a:sym typeface="Source Code Pro"/>
              </a:rPr>
              <a:t> </a:t>
            </a:r>
            <a:endParaRPr sz="1100">
              <a:latin typeface="Source Code Pro"/>
              <a:ea typeface="Source Code Pro"/>
              <a:cs typeface="Source Code Pro"/>
              <a:sym typeface="Source Code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Important Dates</a:t>
            </a:r>
            <a:endParaRPr/>
          </a:p>
        </p:txBody>
      </p:sp>
      <p:sp>
        <p:nvSpPr>
          <p:cNvPr id="223" name="Google Shape;223;p37"/>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t>December NSSLHA Meeting:</a:t>
            </a:r>
            <a:endParaRPr b="1" sz="2200"/>
          </a:p>
          <a:p>
            <a:pPr indent="0" lvl="0" marL="0" rtl="0" algn="l">
              <a:spcBef>
                <a:spcPts val="1600"/>
              </a:spcBef>
              <a:spcAft>
                <a:spcPts val="0"/>
              </a:spcAft>
              <a:buNone/>
            </a:pPr>
            <a:r>
              <a:rPr lang="en" sz="2200"/>
              <a:t>Thursday, December 3rd at 6:30PM</a:t>
            </a:r>
            <a:endParaRPr sz="2200"/>
          </a:p>
          <a:p>
            <a:pPr indent="0" lvl="0" marL="0" rtl="0" algn="l">
              <a:spcBef>
                <a:spcPts val="1600"/>
              </a:spcBef>
              <a:spcAft>
                <a:spcPts val="1600"/>
              </a:spcAft>
              <a:buNone/>
            </a:pPr>
            <a:r>
              <a:rPr lang="en" sz="2200"/>
              <a:t>Wear your </a:t>
            </a:r>
            <a:r>
              <a:rPr lang="en" sz="2200"/>
              <a:t>pajamas</a:t>
            </a:r>
            <a:r>
              <a:rPr lang="en" sz="2200"/>
              <a:t>! Drink hot cocoa!</a:t>
            </a:r>
            <a:endParaRPr sz="2200"/>
          </a:p>
        </p:txBody>
      </p:sp>
      <p:pic>
        <p:nvPicPr>
          <p:cNvPr id="224" name="Google Shape;224;p37"/>
          <p:cNvPicPr preferRelativeResize="0"/>
          <p:nvPr/>
        </p:nvPicPr>
        <p:blipFill>
          <a:blip r:embed="rId3">
            <a:alphaModFix/>
          </a:blip>
          <a:stretch>
            <a:fillRect/>
          </a:stretch>
        </p:blipFill>
        <p:spPr>
          <a:xfrm>
            <a:off x="6069499" y="2248449"/>
            <a:ext cx="2762799" cy="2762799"/>
          </a:xfrm>
          <a:prstGeom prst="rect">
            <a:avLst/>
          </a:prstGeom>
          <a:noFill/>
          <a:ln>
            <a:noFill/>
          </a:ln>
        </p:spPr>
      </p:pic>
      <p:pic>
        <p:nvPicPr>
          <p:cNvPr id="225" name="Google Shape;225;p37"/>
          <p:cNvPicPr preferRelativeResize="0"/>
          <p:nvPr/>
        </p:nvPicPr>
        <p:blipFill>
          <a:blip r:embed="rId4">
            <a:alphaModFix/>
          </a:blip>
          <a:stretch>
            <a:fillRect/>
          </a:stretch>
        </p:blipFill>
        <p:spPr>
          <a:xfrm>
            <a:off x="6129750" y="97450"/>
            <a:ext cx="2253876" cy="22538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29" name="Shape 229"/>
        <p:cNvGrpSpPr/>
        <p:nvPr/>
      </p:nvGrpSpPr>
      <p:grpSpPr>
        <a:xfrm>
          <a:off x="0" y="0"/>
          <a:ext cx="0" cy="0"/>
          <a:chOff x="0" y="0"/>
          <a:chExt cx="0" cy="0"/>
        </a:xfrm>
      </p:grpSpPr>
      <p:sp>
        <p:nvSpPr>
          <p:cNvPr id="230" name="Google Shape;230;p38"/>
          <p:cNvSpPr txBox="1"/>
          <p:nvPr>
            <p:ph type="title"/>
          </p:nvPr>
        </p:nvSpPr>
        <p:spPr>
          <a:xfrm>
            <a:off x="490250" y="528900"/>
            <a:ext cx="7842300" cy="408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MC2</a:t>
            </a:r>
            <a:endParaRPr/>
          </a:p>
          <a:p>
            <a:pPr indent="0" lvl="0" marL="0" rtl="0" algn="ctr">
              <a:spcBef>
                <a:spcPts val="0"/>
              </a:spcBef>
              <a:spcAft>
                <a:spcPts val="0"/>
              </a:spcAft>
              <a:buNone/>
            </a:pPr>
            <a:r>
              <a:rPr lang="en"/>
              <a:t>Announcements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34" name="Shape 234"/>
        <p:cNvGrpSpPr/>
        <p:nvPr/>
      </p:nvGrpSpPr>
      <p:grpSpPr>
        <a:xfrm>
          <a:off x="0" y="0"/>
          <a:ext cx="0" cy="0"/>
          <a:chOff x="0" y="0"/>
          <a:chExt cx="0" cy="0"/>
        </a:xfrm>
      </p:grpSpPr>
      <p:sp>
        <p:nvSpPr>
          <p:cNvPr id="235" name="Google Shape;235;p39"/>
          <p:cNvSpPr txBox="1"/>
          <p:nvPr>
            <p:ph type="title"/>
          </p:nvPr>
        </p:nvSpPr>
        <p:spPr>
          <a:xfrm>
            <a:off x="265500" y="617025"/>
            <a:ext cx="4045200" cy="178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Upcoming November Social</a:t>
            </a:r>
            <a:endParaRPr/>
          </a:p>
        </p:txBody>
      </p:sp>
      <p:sp>
        <p:nvSpPr>
          <p:cNvPr id="236" name="Google Shape;236;p39"/>
          <p:cNvSpPr txBox="1"/>
          <p:nvPr>
            <p:ph idx="1" type="subTitle"/>
          </p:nvPr>
        </p:nvSpPr>
        <p:spPr>
          <a:xfrm>
            <a:off x="211800" y="257175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Grab a hot drink with us on November 19th to learn more about misconceptions in adult therapy from our recent guest speaker Lauren Prather in her podcast @7PM!</a:t>
            </a:r>
            <a:endParaRPr/>
          </a:p>
        </p:txBody>
      </p:sp>
      <p:pic>
        <p:nvPicPr>
          <p:cNvPr id="237" name="Google Shape;237;p39"/>
          <p:cNvPicPr preferRelativeResize="0"/>
          <p:nvPr/>
        </p:nvPicPr>
        <p:blipFill>
          <a:blip r:embed="rId3">
            <a:alphaModFix/>
          </a:blip>
          <a:stretch>
            <a:fillRect/>
          </a:stretch>
        </p:blipFill>
        <p:spPr>
          <a:xfrm>
            <a:off x="4816375" y="316463"/>
            <a:ext cx="4153425" cy="45105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0"/>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Student Academy of Audiology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1"/>
          <p:cNvSpPr txBox="1"/>
          <p:nvPr>
            <p:ph type="title"/>
          </p:nvPr>
        </p:nvSpPr>
        <p:spPr>
          <a:xfrm>
            <a:off x="311700" y="504775"/>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One-on-One Resume/Personal Statement Review</a:t>
            </a:r>
            <a:endParaRPr/>
          </a:p>
          <a:p>
            <a:pPr indent="0" lvl="0" marL="0" rtl="0" algn="l">
              <a:spcBef>
                <a:spcPts val="0"/>
              </a:spcBef>
              <a:spcAft>
                <a:spcPts val="0"/>
              </a:spcAft>
              <a:buNone/>
            </a:pPr>
            <a:r>
              <a:rPr lang="en"/>
              <a:t>Break-out Rooms</a:t>
            </a:r>
            <a:endParaRPr/>
          </a:p>
        </p:txBody>
      </p:sp>
      <p:sp>
        <p:nvSpPr>
          <p:cNvPr id="248" name="Google Shape;248;p41"/>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RSVP List:</a:t>
            </a:r>
            <a:endParaRPr sz="2000"/>
          </a:p>
          <a:p>
            <a:pPr indent="-342900" lvl="0" marL="457200" rtl="0" algn="l">
              <a:spcBef>
                <a:spcPts val="1600"/>
              </a:spcBef>
              <a:spcAft>
                <a:spcPts val="0"/>
              </a:spcAft>
              <a:buSzPts val="1800"/>
              <a:buChar char="●"/>
            </a:pPr>
            <a:r>
              <a:rPr lang="en"/>
              <a:t>Bri Ferdinando</a:t>
            </a:r>
            <a:endParaRPr/>
          </a:p>
          <a:p>
            <a:pPr indent="-342900" lvl="0" marL="457200" rtl="0" algn="l">
              <a:spcBef>
                <a:spcPts val="0"/>
              </a:spcBef>
              <a:spcAft>
                <a:spcPts val="0"/>
              </a:spcAft>
              <a:buSzPts val="1800"/>
              <a:buChar char="●"/>
            </a:pPr>
            <a:r>
              <a:rPr lang="en"/>
              <a:t>Hailey Spencer</a:t>
            </a:r>
            <a:endParaRPr/>
          </a:p>
          <a:p>
            <a:pPr indent="-342900" lvl="0" marL="457200" rtl="0" algn="l">
              <a:spcBef>
                <a:spcPts val="0"/>
              </a:spcBef>
              <a:spcAft>
                <a:spcPts val="0"/>
              </a:spcAft>
              <a:buSzPts val="1800"/>
              <a:buChar char="●"/>
            </a:pPr>
            <a:r>
              <a:rPr lang="en"/>
              <a:t>Justine Heider</a:t>
            </a:r>
            <a:endParaRPr/>
          </a:p>
          <a:p>
            <a:pPr indent="-342900" lvl="0" marL="457200" rtl="0" algn="l">
              <a:spcBef>
                <a:spcPts val="0"/>
              </a:spcBef>
              <a:spcAft>
                <a:spcPts val="0"/>
              </a:spcAft>
              <a:buSzPts val="1800"/>
              <a:buChar char="●"/>
            </a:pPr>
            <a:r>
              <a:rPr lang="en"/>
              <a:t>Lyndsey Glaser</a:t>
            </a:r>
            <a:endParaRPr/>
          </a:p>
          <a:p>
            <a:pPr indent="-342900" lvl="0" marL="457200" rtl="0" algn="l">
              <a:spcBef>
                <a:spcPts val="0"/>
              </a:spcBef>
              <a:spcAft>
                <a:spcPts val="0"/>
              </a:spcAft>
              <a:buSzPts val="1800"/>
              <a:buChar char="●"/>
            </a:pPr>
            <a:r>
              <a:rPr lang="en"/>
              <a:t>Aubrey Stoll</a:t>
            </a:r>
            <a:endParaRPr/>
          </a:p>
          <a:p>
            <a:pPr indent="-342900" lvl="0" marL="457200" rtl="0" algn="l">
              <a:spcBef>
                <a:spcPts val="0"/>
              </a:spcBef>
              <a:spcAft>
                <a:spcPts val="0"/>
              </a:spcAft>
              <a:buSzPts val="1800"/>
              <a:buChar char="●"/>
            </a:pPr>
            <a:r>
              <a:rPr lang="en"/>
              <a:t>Megan Miller</a:t>
            </a:r>
            <a:endParaRPr/>
          </a:p>
          <a:p>
            <a:pPr indent="-342900" lvl="0" marL="457200" rtl="0" algn="l">
              <a:spcBef>
                <a:spcPts val="0"/>
              </a:spcBef>
              <a:spcAft>
                <a:spcPts val="0"/>
              </a:spcAft>
              <a:buSzPts val="1800"/>
              <a:buChar char="●"/>
            </a:pPr>
            <a:r>
              <a:rPr lang="en"/>
              <a:t>Molly Luegering</a:t>
            </a:r>
            <a:endParaRPr/>
          </a:p>
          <a:p>
            <a:pPr indent="-342900" lvl="0" marL="457200" rtl="0" algn="l">
              <a:spcBef>
                <a:spcPts val="0"/>
              </a:spcBef>
              <a:spcAft>
                <a:spcPts val="0"/>
              </a:spcAft>
              <a:buSzPts val="1800"/>
              <a:buChar char="●"/>
            </a:pPr>
            <a:r>
              <a:rPr lang="en"/>
              <a:t>Sarah Rinehart</a:t>
            </a:r>
            <a:endParaRPr/>
          </a:p>
          <a:p>
            <a:pPr indent="-342900" lvl="0" marL="457200" rtl="0" algn="l">
              <a:spcBef>
                <a:spcPts val="0"/>
              </a:spcBef>
              <a:spcAft>
                <a:spcPts val="0"/>
              </a:spcAft>
              <a:buSzPts val="1800"/>
              <a:buChar char="●"/>
            </a:pPr>
            <a:r>
              <a:rPr lang="en"/>
              <a:t>Drop-ins are available!</a:t>
            </a:r>
            <a:endParaRPr/>
          </a:p>
          <a:p>
            <a:pPr indent="0" lvl="0" marL="0" rtl="0" algn="l">
              <a:spcBef>
                <a:spcPts val="1600"/>
              </a:spcBef>
              <a:spcAft>
                <a:spcPts val="1600"/>
              </a:spcAft>
              <a:buNone/>
            </a:pPr>
            <a:r>
              <a:t/>
            </a:r>
            <a:endParaRPr/>
          </a:p>
        </p:txBody>
      </p:sp>
      <p:pic>
        <p:nvPicPr>
          <p:cNvPr id="249" name="Google Shape;249;p41"/>
          <p:cNvPicPr preferRelativeResize="0"/>
          <p:nvPr/>
        </p:nvPicPr>
        <p:blipFill rotWithShape="1">
          <a:blip r:embed="rId3">
            <a:alphaModFix/>
          </a:blip>
          <a:srcRect b="0" l="0" r="8062" t="0"/>
          <a:stretch/>
        </p:blipFill>
        <p:spPr>
          <a:xfrm>
            <a:off x="5311425" y="1399925"/>
            <a:ext cx="2412457" cy="2956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rPr>
              <a:t>UC’s Racial Awareness Program (RAPP)</a:t>
            </a:r>
            <a:endParaRPr>
              <a:solidFill>
                <a:srgbClr val="FFFFFF"/>
              </a:solidFill>
            </a:endParaRPr>
          </a:p>
        </p:txBody>
      </p:sp>
      <p:sp>
        <p:nvSpPr>
          <p:cNvPr id="74" name="Google Shape;74;p1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FFFFFF"/>
                </a:solidFill>
                <a:latin typeface="Arial"/>
                <a:ea typeface="Arial"/>
                <a:cs typeface="Arial"/>
                <a:sym typeface="Arial"/>
              </a:rPr>
              <a:t>9 month program of UC students, staff, and peer leaders that work to fight oppression through individual awareness and collective action.</a:t>
            </a:r>
            <a:endParaRPr b="1" sz="1400">
              <a:solidFill>
                <a:srgbClr val="FFFFFF"/>
              </a:solidFill>
              <a:latin typeface="Arial"/>
              <a:ea typeface="Arial"/>
              <a:cs typeface="Arial"/>
              <a:sym typeface="Arial"/>
            </a:endParaRPr>
          </a:p>
          <a:p>
            <a:pPr indent="-317500" lvl="0" marL="457200" rtl="0" algn="l">
              <a:spcBef>
                <a:spcPts val="1600"/>
              </a:spcBef>
              <a:spcAft>
                <a:spcPts val="0"/>
              </a:spcAft>
              <a:buClr>
                <a:srgbClr val="FFFFFF"/>
              </a:buClr>
              <a:buSzPts val="1400"/>
              <a:buFont typeface="Arial"/>
              <a:buChar char="-"/>
            </a:pPr>
            <a:r>
              <a:rPr b="1" lang="en" sz="1400">
                <a:solidFill>
                  <a:srgbClr val="FFFFFF"/>
                </a:solidFill>
                <a:latin typeface="Arial"/>
                <a:ea typeface="Arial"/>
                <a:cs typeface="Arial"/>
                <a:sym typeface="Arial"/>
              </a:rPr>
              <a:t>A place to not only learn about other perspectives but to learn and explore your own identity</a:t>
            </a:r>
            <a:endParaRPr b="1" sz="1400">
              <a:solidFill>
                <a:srgbClr val="FFFFFF"/>
              </a:solidFill>
              <a:latin typeface="Arial"/>
              <a:ea typeface="Arial"/>
              <a:cs typeface="Arial"/>
              <a:sym typeface="Arial"/>
            </a:endParaRPr>
          </a:p>
          <a:p>
            <a:pPr indent="-317500" lvl="0" marL="457200" rtl="0" algn="l">
              <a:spcBef>
                <a:spcPts val="0"/>
              </a:spcBef>
              <a:spcAft>
                <a:spcPts val="0"/>
              </a:spcAft>
              <a:buClr>
                <a:srgbClr val="FFFFFF"/>
              </a:buClr>
              <a:buSzPts val="1400"/>
              <a:buFont typeface="Arial"/>
              <a:buChar char="-"/>
            </a:pPr>
            <a:r>
              <a:rPr b="1" lang="en" sz="1400">
                <a:solidFill>
                  <a:srgbClr val="FFFFFF"/>
                </a:solidFill>
                <a:latin typeface="Arial"/>
                <a:ea typeface="Arial"/>
                <a:cs typeface="Arial"/>
                <a:sym typeface="Arial"/>
              </a:rPr>
              <a:t>Empowered to make a difference even if you feel / or have felt powerless </a:t>
            </a:r>
            <a:endParaRPr b="1" sz="1400">
              <a:solidFill>
                <a:srgbClr val="FFFFFF"/>
              </a:solidFill>
              <a:latin typeface="Arial"/>
              <a:ea typeface="Arial"/>
              <a:cs typeface="Arial"/>
              <a:sym typeface="Arial"/>
            </a:endParaRPr>
          </a:p>
          <a:p>
            <a:pPr indent="0" lvl="0" marL="0" rtl="0" algn="l">
              <a:lnSpc>
                <a:spcPct val="160000"/>
              </a:lnSpc>
              <a:spcBef>
                <a:spcPts val="1600"/>
              </a:spcBef>
              <a:spcAft>
                <a:spcPts val="0"/>
              </a:spcAft>
              <a:buNone/>
            </a:pPr>
            <a:r>
              <a:rPr b="1" lang="en" sz="1400">
                <a:solidFill>
                  <a:srgbClr val="FFFFFF"/>
                </a:solidFill>
                <a:latin typeface="Arial"/>
                <a:ea typeface="Arial"/>
                <a:cs typeface="Arial"/>
                <a:sym typeface="Arial"/>
              </a:rPr>
              <a:t>Through full participation in RAPP, you will:</a:t>
            </a:r>
            <a:endParaRPr b="1" sz="1400">
              <a:solidFill>
                <a:srgbClr val="FFFFFF"/>
              </a:solidFill>
              <a:latin typeface="Arial"/>
              <a:ea typeface="Arial"/>
              <a:cs typeface="Arial"/>
              <a:sym typeface="Arial"/>
            </a:endParaRPr>
          </a:p>
          <a:p>
            <a:pPr indent="-317500" lvl="0" marL="558800" rtl="0" algn="l">
              <a:spcBef>
                <a:spcPts val="1500"/>
              </a:spcBef>
              <a:spcAft>
                <a:spcPts val="0"/>
              </a:spcAft>
              <a:buClr>
                <a:srgbClr val="FFFFFF"/>
              </a:buClr>
              <a:buSzPts val="1400"/>
              <a:buFont typeface="Arial"/>
              <a:buChar char="●"/>
            </a:pPr>
            <a:r>
              <a:rPr b="1" lang="en" sz="1400">
                <a:solidFill>
                  <a:srgbClr val="FFFFFF"/>
                </a:solidFill>
                <a:latin typeface="Arial"/>
                <a:ea typeface="Arial"/>
                <a:cs typeface="Arial"/>
                <a:sym typeface="Arial"/>
              </a:rPr>
              <a:t>Develop relationships with 35+ other Bearcats</a:t>
            </a:r>
            <a:endParaRPr b="1" sz="1400">
              <a:solidFill>
                <a:srgbClr val="FFFFFF"/>
              </a:solidFill>
              <a:latin typeface="Arial"/>
              <a:ea typeface="Arial"/>
              <a:cs typeface="Arial"/>
              <a:sym typeface="Arial"/>
            </a:endParaRPr>
          </a:p>
          <a:p>
            <a:pPr indent="-317500" lvl="0" marL="558800" rtl="0" algn="l">
              <a:spcBef>
                <a:spcPts val="0"/>
              </a:spcBef>
              <a:spcAft>
                <a:spcPts val="0"/>
              </a:spcAft>
              <a:buClr>
                <a:srgbClr val="FFFFFF"/>
              </a:buClr>
              <a:buSzPts val="1400"/>
              <a:buFont typeface="Arial"/>
              <a:buChar char="●"/>
            </a:pPr>
            <a:r>
              <a:rPr b="1" lang="en" sz="1400">
                <a:solidFill>
                  <a:srgbClr val="FFFFFF"/>
                </a:solidFill>
                <a:latin typeface="Arial"/>
                <a:ea typeface="Arial"/>
                <a:cs typeface="Arial"/>
                <a:sym typeface="Arial"/>
              </a:rPr>
              <a:t>Enhance individuals abilities to communicate across different social and cultural backgrounds and beliefs  </a:t>
            </a:r>
            <a:endParaRPr b="1" sz="1400">
              <a:solidFill>
                <a:srgbClr val="FFFFFF"/>
              </a:solidFill>
              <a:latin typeface="Arial"/>
              <a:ea typeface="Arial"/>
              <a:cs typeface="Arial"/>
              <a:sym typeface="Arial"/>
            </a:endParaRPr>
          </a:p>
          <a:p>
            <a:pPr indent="-317500" lvl="0" marL="558800" rtl="0" algn="l">
              <a:spcBef>
                <a:spcPts val="0"/>
              </a:spcBef>
              <a:spcAft>
                <a:spcPts val="0"/>
              </a:spcAft>
              <a:buClr>
                <a:srgbClr val="FFFFFF"/>
              </a:buClr>
              <a:buSzPts val="1400"/>
              <a:buFont typeface="Arial"/>
              <a:buChar char="●"/>
            </a:pPr>
            <a:r>
              <a:rPr b="1" lang="en" sz="1400">
                <a:solidFill>
                  <a:srgbClr val="FFFFFF"/>
                </a:solidFill>
                <a:latin typeface="Arial"/>
                <a:ea typeface="Arial"/>
                <a:cs typeface="Arial"/>
                <a:sym typeface="Arial"/>
              </a:rPr>
              <a:t>Deepen their understanding of oppression</a:t>
            </a:r>
            <a:endParaRPr b="1" sz="1400">
              <a:solidFill>
                <a:srgbClr val="FFFFFF"/>
              </a:solidFill>
              <a:latin typeface="Arial"/>
              <a:ea typeface="Arial"/>
              <a:cs typeface="Arial"/>
              <a:sym typeface="Arial"/>
            </a:endParaRPr>
          </a:p>
          <a:p>
            <a:pPr indent="-317500" lvl="0" marL="558800" rtl="0" algn="l">
              <a:spcBef>
                <a:spcPts val="0"/>
              </a:spcBef>
              <a:spcAft>
                <a:spcPts val="0"/>
              </a:spcAft>
              <a:buClr>
                <a:srgbClr val="FFFFFF"/>
              </a:buClr>
              <a:buSzPts val="1400"/>
              <a:buFont typeface="Arial"/>
              <a:buChar char="●"/>
            </a:pPr>
            <a:r>
              <a:rPr b="1" lang="en" sz="1400">
                <a:solidFill>
                  <a:srgbClr val="FFFFFF"/>
                </a:solidFill>
                <a:latin typeface="Arial"/>
                <a:ea typeface="Arial"/>
                <a:cs typeface="Arial"/>
                <a:sym typeface="Arial"/>
              </a:rPr>
              <a:t>Develop knowledge and skills to more effectively fight oppression and create inclusive communities</a:t>
            </a:r>
            <a:endParaRPr b="1" sz="1400">
              <a:solidFill>
                <a:srgbClr val="FFFFFF"/>
              </a:solidFill>
              <a:latin typeface="Arial"/>
              <a:ea typeface="Arial"/>
              <a:cs typeface="Arial"/>
              <a:sym typeface="Arial"/>
            </a:endParaRPr>
          </a:p>
          <a:p>
            <a:pPr indent="0" lvl="0" marL="0" rtl="0" algn="l">
              <a:spcBef>
                <a:spcPts val="3000"/>
              </a:spcBef>
              <a:spcAft>
                <a:spcPts val="0"/>
              </a:spcAft>
              <a:buNone/>
            </a:pPr>
            <a:r>
              <a:t/>
            </a:r>
            <a:endParaRPr>
              <a:solidFill>
                <a:srgbClr val="333333"/>
              </a:solidFill>
              <a:highlight>
                <a:srgbClr val="FFFFFF"/>
              </a:highlight>
              <a:latin typeface="Arial"/>
              <a:ea typeface="Arial"/>
              <a:cs typeface="Arial"/>
              <a:sym typeface="Arial"/>
            </a:endParaRPr>
          </a:p>
          <a:p>
            <a:pPr indent="0" lvl="0" marL="457200" rtl="0" algn="l">
              <a:spcBef>
                <a:spcPts val="1600"/>
              </a:spcBef>
              <a:spcAft>
                <a:spcPts val="0"/>
              </a:spcAft>
              <a:buNone/>
            </a:pPr>
            <a:r>
              <a:t/>
            </a:r>
            <a:endParaRPr sz="1350">
              <a:solidFill>
                <a:srgbClr val="333333"/>
              </a:solidFill>
              <a:highlight>
                <a:srgbClr val="FFFFFF"/>
              </a:highlight>
              <a:latin typeface="Arial"/>
              <a:ea typeface="Arial"/>
              <a:cs typeface="Arial"/>
              <a:sym typeface="Arial"/>
            </a:endParaRPr>
          </a:p>
          <a:p>
            <a:pPr indent="0" lvl="0" marL="0" rtl="0" algn="l">
              <a:spcBef>
                <a:spcPts val="3000"/>
              </a:spcBef>
              <a:spcAft>
                <a:spcPts val="1600"/>
              </a:spcAft>
              <a:buNone/>
            </a:pPr>
            <a:r>
              <a:t/>
            </a:r>
            <a:endParaRPr>
              <a:solidFill>
                <a:srgbClr val="333333"/>
              </a:solidFill>
              <a:highlight>
                <a:srgbClr val="FFFFFF"/>
              </a:highlight>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2"/>
          <p:cNvSpPr txBox="1"/>
          <p:nvPr>
            <p:ph type="title"/>
          </p:nvPr>
        </p:nvSpPr>
        <p:spPr>
          <a:xfrm>
            <a:off x="311700" y="504775"/>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One-on-One Resume/Personal Statement Review</a:t>
            </a:r>
            <a:endParaRPr/>
          </a:p>
          <a:p>
            <a:pPr indent="0" lvl="0" marL="0" rtl="0" algn="l">
              <a:spcBef>
                <a:spcPts val="0"/>
              </a:spcBef>
              <a:spcAft>
                <a:spcPts val="0"/>
              </a:spcAft>
              <a:buNone/>
            </a:pPr>
            <a:r>
              <a:rPr lang="en"/>
              <a:t>Break-out Rooms</a:t>
            </a:r>
            <a:endParaRPr/>
          </a:p>
        </p:txBody>
      </p:sp>
      <p:sp>
        <p:nvSpPr>
          <p:cNvPr id="255" name="Google Shape;255;p42"/>
          <p:cNvSpPr txBox="1"/>
          <p:nvPr>
            <p:ph idx="1" type="body"/>
          </p:nvPr>
        </p:nvSpPr>
        <p:spPr>
          <a:xfrm>
            <a:off x="311700" y="1468825"/>
            <a:ext cx="42603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t>Drop-ins </a:t>
            </a:r>
            <a:r>
              <a:rPr b="1" lang="en" sz="2000"/>
              <a:t>are available!</a:t>
            </a:r>
            <a:endParaRPr b="1" sz="2000"/>
          </a:p>
          <a:p>
            <a:pPr indent="0" lvl="0" marL="0" rtl="0" algn="l">
              <a:spcBef>
                <a:spcPts val="1600"/>
              </a:spcBef>
              <a:spcAft>
                <a:spcPts val="0"/>
              </a:spcAft>
              <a:buNone/>
            </a:pPr>
            <a:r>
              <a:rPr lang="en"/>
              <a:t>Send your email in the chat to get added to the breakout rooms for a drop-in review</a:t>
            </a:r>
            <a:endParaRPr/>
          </a:p>
          <a:p>
            <a:pPr indent="0" lvl="0" marL="0" rtl="0" algn="l">
              <a:spcBef>
                <a:spcPts val="1600"/>
              </a:spcBef>
              <a:spcAft>
                <a:spcPts val="1600"/>
              </a:spcAft>
              <a:buNone/>
            </a:pPr>
            <a:r>
              <a:t/>
            </a:r>
            <a:endParaRPr/>
          </a:p>
        </p:txBody>
      </p:sp>
      <p:pic>
        <p:nvPicPr>
          <p:cNvPr id="256" name="Google Shape;256;p42"/>
          <p:cNvPicPr preferRelativeResize="0"/>
          <p:nvPr/>
        </p:nvPicPr>
        <p:blipFill rotWithShape="1">
          <a:blip r:embed="rId3">
            <a:alphaModFix/>
          </a:blip>
          <a:srcRect b="0" l="0" r="8062" t="0"/>
          <a:stretch/>
        </p:blipFill>
        <p:spPr>
          <a:xfrm>
            <a:off x="5326150" y="1380638"/>
            <a:ext cx="2412457" cy="29561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60" name="Shape 260"/>
        <p:cNvGrpSpPr/>
        <p:nvPr/>
      </p:nvGrpSpPr>
      <p:grpSpPr>
        <a:xfrm>
          <a:off x="0" y="0"/>
          <a:ext cx="0" cy="0"/>
          <a:chOff x="0" y="0"/>
          <a:chExt cx="0" cy="0"/>
        </a:xfrm>
      </p:grpSpPr>
      <p:sp>
        <p:nvSpPr>
          <p:cNvPr id="261" name="Google Shape;261;p43"/>
          <p:cNvSpPr txBox="1"/>
          <p:nvPr>
            <p:ph type="title"/>
          </p:nvPr>
        </p:nvSpPr>
        <p:spPr>
          <a:xfrm>
            <a:off x="490250" y="528900"/>
            <a:ext cx="8047800" cy="408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100">
                <a:solidFill>
                  <a:srgbClr val="000000"/>
                </a:solidFill>
              </a:rPr>
              <a:t>If you did not sign-up for the SAA one-on-one review sessions OR you are not interested in a drop-in review, you are free log off of Teams! </a:t>
            </a:r>
            <a:endParaRPr sz="2000">
              <a:solidFill>
                <a:srgbClr val="000000"/>
              </a:solidFill>
            </a:endParaRPr>
          </a:p>
          <a:p>
            <a:pPr indent="0" lvl="0" marL="0" rtl="0" algn="ctr">
              <a:spcBef>
                <a:spcPts val="0"/>
              </a:spcBef>
              <a:spcAft>
                <a:spcPts val="0"/>
              </a:spcAft>
              <a:buNone/>
            </a:pPr>
            <a:r>
              <a:t/>
            </a:r>
            <a:endParaRPr sz="2000">
              <a:solidFill>
                <a:srgbClr val="000000"/>
              </a:solidFill>
            </a:endParaRPr>
          </a:p>
          <a:p>
            <a:pPr indent="0" lvl="0" marL="0" rtl="0" algn="ctr">
              <a:spcBef>
                <a:spcPts val="0"/>
              </a:spcBef>
              <a:spcAft>
                <a:spcPts val="0"/>
              </a:spcAft>
              <a:buNone/>
            </a:pPr>
            <a:r>
              <a:rPr lang="en" sz="2900">
                <a:solidFill>
                  <a:srgbClr val="000000"/>
                </a:solidFill>
              </a:rPr>
              <a:t>Thanks for attending the November NSSLHA-MC2 meeting</a:t>
            </a:r>
            <a:r>
              <a:rPr lang="en" sz="5100">
                <a:solidFill>
                  <a:srgbClr val="000000"/>
                </a:solidFill>
              </a:rPr>
              <a:t> </a:t>
            </a:r>
            <a:r>
              <a:rPr lang="en" sz="5100"/>
              <a:t>  </a:t>
            </a:r>
            <a:endParaRPr sz="51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4"/>
          <p:cNvSpPr txBox="1"/>
          <p:nvPr>
            <p:ph type="title"/>
          </p:nvPr>
        </p:nvSpPr>
        <p:spPr>
          <a:xfrm>
            <a:off x="311700" y="504775"/>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One-on-One Resume/Personal Statement Review</a:t>
            </a:r>
            <a:endParaRPr/>
          </a:p>
          <a:p>
            <a:pPr indent="0" lvl="0" marL="0" rtl="0" algn="l">
              <a:spcBef>
                <a:spcPts val="0"/>
              </a:spcBef>
              <a:spcAft>
                <a:spcPts val="0"/>
              </a:spcAft>
              <a:buNone/>
            </a:pPr>
            <a:r>
              <a:rPr lang="en"/>
              <a:t>Break-out Rooms</a:t>
            </a:r>
            <a:endParaRPr/>
          </a:p>
        </p:txBody>
      </p:sp>
      <p:sp>
        <p:nvSpPr>
          <p:cNvPr id="267" name="Google Shape;267;p4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Instructions for joining break-out rooms was emailed to you. The link is included in the Excel file attached to the email</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You can also access it through the sub-channel on the NSSLHA Team that you were added to. Each sub-channel is assigned one NSSLHA/MC2 member and one SAA member. Once you get to the sub-channel, select “Start meeting” or “Join meeting”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45"/>
          <p:cNvPicPr preferRelativeResize="0"/>
          <p:nvPr/>
        </p:nvPicPr>
        <p:blipFill>
          <a:blip r:embed="rId3">
            <a:alphaModFix/>
          </a:blip>
          <a:stretch>
            <a:fillRect/>
          </a:stretch>
        </p:blipFill>
        <p:spPr>
          <a:xfrm>
            <a:off x="864050" y="256988"/>
            <a:ext cx="7415901" cy="4629525"/>
          </a:xfrm>
          <a:prstGeom prst="rect">
            <a:avLst/>
          </a:prstGeom>
          <a:noFill/>
          <a:ln>
            <a:noFill/>
          </a:ln>
        </p:spPr>
      </p:pic>
      <p:sp>
        <p:nvSpPr>
          <p:cNvPr id="273" name="Google Shape;273;p45"/>
          <p:cNvSpPr/>
          <p:nvPr/>
        </p:nvSpPr>
        <p:spPr>
          <a:xfrm>
            <a:off x="749475" y="4416400"/>
            <a:ext cx="4394100" cy="587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77" name="Shape 277"/>
        <p:cNvGrpSpPr/>
        <p:nvPr/>
      </p:nvGrpSpPr>
      <p:grpSpPr>
        <a:xfrm>
          <a:off x="0" y="0"/>
          <a:ext cx="0" cy="0"/>
          <a:chOff x="0" y="0"/>
          <a:chExt cx="0" cy="0"/>
        </a:xfrm>
      </p:grpSpPr>
      <p:sp>
        <p:nvSpPr>
          <p:cNvPr id="278" name="Google Shape;278;p46"/>
          <p:cNvSpPr txBox="1"/>
          <p:nvPr>
            <p:ph type="title"/>
          </p:nvPr>
        </p:nvSpPr>
        <p:spPr>
          <a:xfrm>
            <a:off x="490250" y="528900"/>
            <a:ext cx="8047800" cy="408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rPr>
              <a:t>Break-out rooms are in session!</a:t>
            </a:r>
            <a:r>
              <a:rPr lang="en">
                <a:solidFill>
                  <a:srgbClr val="000000"/>
                </a:solidFill>
              </a:rPr>
              <a:t> </a:t>
            </a:r>
            <a:endParaRPr sz="2300">
              <a:solidFill>
                <a:srgbClr val="000000"/>
              </a:solidFill>
            </a:endParaRPr>
          </a:p>
          <a:p>
            <a:pPr indent="0" lvl="0" marL="0" rtl="0" algn="ctr">
              <a:spcBef>
                <a:spcPts val="0"/>
              </a:spcBef>
              <a:spcAft>
                <a:spcPts val="0"/>
              </a:spcAft>
              <a:buNone/>
            </a:pPr>
            <a:r>
              <a:t/>
            </a:r>
            <a:endParaRPr sz="2300">
              <a:solidFill>
                <a:srgbClr val="000000"/>
              </a:solidFill>
            </a:endParaRPr>
          </a:p>
          <a:p>
            <a:pPr indent="0" lvl="0" marL="0" rtl="0" algn="ctr">
              <a:spcBef>
                <a:spcPts val="0"/>
              </a:spcBef>
              <a:spcAft>
                <a:spcPts val="0"/>
              </a:spcAft>
              <a:buNone/>
            </a:pPr>
            <a:r>
              <a:rPr lang="en" sz="3200">
                <a:solidFill>
                  <a:srgbClr val="000000"/>
                </a:solidFill>
              </a:rPr>
              <a:t>Once you are finished meeting in your break-out room, you are free to log off of Teams! If you have any questions or technical difficulties, I will stay on the main meeting to answer questions</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idx="1" type="body"/>
          </p:nvPr>
        </p:nvSpPr>
        <p:spPr>
          <a:xfrm>
            <a:off x="311700" y="637175"/>
            <a:ext cx="8520600" cy="21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50">
                <a:solidFill>
                  <a:srgbClr val="E00122"/>
                </a:solidFill>
                <a:highlight>
                  <a:schemeClr val="lt1"/>
                </a:highlight>
                <a:latin typeface="Roboto Mono"/>
                <a:ea typeface="Roboto Mono"/>
                <a:cs typeface="Roboto Mono"/>
                <a:sym typeface="Roboto Mono"/>
              </a:rPr>
              <a:t>RAPP is a 9-Month commitment!</a:t>
            </a:r>
            <a:endParaRPr b="1" sz="1750">
              <a:solidFill>
                <a:srgbClr val="E00122"/>
              </a:solidFill>
              <a:highlight>
                <a:schemeClr val="lt1"/>
              </a:highlight>
              <a:latin typeface="Roboto Mono"/>
              <a:ea typeface="Roboto Mono"/>
              <a:cs typeface="Roboto Mono"/>
              <a:sym typeface="Roboto Mono"/>
            </a:endParaRPr>
          </a:p>
          <a:p>
            <a:pPr indent="0" lvl="0" marL="0" rtl="0" algn="l">
              <a:spcBef>
                <a:spcPts val="1500"/>
              </a:spcBef>
              <a:spcAft>
                <a:spcPts val="0"/>
              </a:spcAft>
              <a:buNone/>
            </a:pPr>
            <a:r>
              <a:rPr b="1" lang="en" sz="1750">
                <a:solidFill>
                  <a:srgbClr val="E00122"/>
                </a:solidFill>
                <a:highlight>
                  <a:schemeClr val="lt1"/>
                </a:highlight>
                <a:latin typeface="Roboto Mono"/>
                <a:ea typeface="Roboto Mono"/>
                <a:cs typeface="Roboto Mono"/>
                <a:sym typeface="Roboto Mono"/>
              </a:rPr>
              <a:t>Meetings Every other Thursday from 6-8:30 PM</a:t>
            </a:r>
            <a:endParaRPr b="1" sz="1750">
              <a:solidFill>
                <a:srgbClr val="E00122"/>
              </a:solidFill>
              <a:highlight>
                <a:schemeClr val="lt1"/>
              </a:highlight>
              <a:latin typeface="Roboto Mono"/>
              <a:ea typeface="Roboto Mono"/>
              <a:cs typeface="Roboto Mono"/>
              <a:sym typeface="Roboto Mono"/>
            </a:endParaRPr>
          </a:p>
          <a:p>
            <a:pPr indent="-320675" lvl="0" marL="558800" rtl="0" algn="l">
              <a:spcBef>
                <a:spcPts val="1500"/>
              </a:spcBef>
              <a:spcAft>
                <a:spcPts val="0"/>
              </a:spcAft>
              <a:buClr>
                <a:schemeClr val="dk2"/>
              </a:buClr>
              <a:buSzPts val="1450"/>
              <a:buFont typeface="Roboto Mono"/>
              <a:buChar char="❏"/>
            </a:pPr>
            <a:r>
              <a:rPr lang="en" sz="1450">
                <a:highlight>
                  <a:schemeClr val="lt1"/>
                </a:highlight>
                <a:latin typeface="Roboto Mono"/>
                <a:ea typeface="Roboto Mono"/>
                <a:cs typeface="Roboto Mono"/>
                <a:sym typeface="Roboto Mono"/>
              </a:rPr>
              <a:t>The RAPP Welcome</a:t>
            </a:r>
            <a:endParaRPr sz="1450">
              <a:highlight>
                <a:schemeClr val="lt1"/>
              </a:highlight>
              <a:latin typeface="Roboto Mono"/>
              <a:ea typeface="Roboto Mono"/>
              <a:cs typeface="Roboto Mono"/>
              <a:sym typeface="Roboto Mono"/>
            </a:endParaRPr>
          </a:p>
          <a:p>
            <a:pPr indent="-320675" lvl="0" marL="558800" rtl="0" algn="l">
              <a:spcBef>
                <a:spcPts val="0"/>
              </a:spcBef>
              <a:spcAft>
                <a:spcPts val="0"/>
              </a:spcAft>
              <a:buClr>
                <a:schemeClr val="dk2"/>
              </a:buClr>
              <a:buSzPts val="1450"/>
              <a:buFont typeface="Roboto Mono"/>
              <a:buChar char="❏"/>
            </a:pPr>
            <a:r>
              <a:rPr lang="en" sz="1450">
                <a:highlight>
                  <a:schemeClr val="lt1"/>
                </a:highlight>
                <a:latin typeface="Roboto Mono"/>
                <a:ea typeface="Roboto Mono"/>
                <a:cs typeface="Roboto Mono"/>
                <a:sym typeface="Roboto Mono"/>
              </a:rPr>
              <a:t>Two RAPP Retreats (one fall, one spring)</a:t>
            </a:r>
            <a:endParaRPr sz="1450">
              <a:highlight>
                <a:schemeClr val="lt1"/>
              </a:highlight>
              <a:latin typeface="Roboto Mono"/>
              <a:ea typeface="Roboto Mono"/>
              <a:cs typeface="Roboto Mono"/>
              <a:sym typeface="Roboto Mono"/>
            </a:endParaRPr>
          </a:p>
          <a:p>
            <a:pPr indent="-320675" lvl="0" marL="558800" rtl="0" algn="l">
              <a:spcBef>
                <a:spcPts val="0"/>
              </a:spcBef>
              <a:spcAft>
                <a:spcPts val="0"/>
              </a:spcAft>
              <a:buClr>
                <a:schemeClr val="dk2"/>
              </a:buClr>
              <a:buSzPts val="1450"/>
              <a:buFont typeface="Roboto Mono"/>
              <a:buChar char="❏"/>
            </a:pPr>
            <a:r>
              <a:rPr lang="en" sz="1450">
                <a:highlight>
                  <a:schemeClr val="lt1"/>
                </a:highlight>
                <a:latin typeface="Roboto Mono"/>
                <a:ea typeface="Roboto Mono"/>
                <a:cs typeface="Roboto Mono"/>
                <a:sym typeface="Roboto Mono"/>
              </a:rPr>
              <a:t>10 RAPP Sessions</a:t>
            </a:r>
            <a:endParaRPr sz="1450">
              <a:highlight>
                <a:schemeClr val="lt1"/>
              </a:highlight>
              <a:latin typeface="Roboto Mono"/>
              <a:ea typeface="Roboto Mono"/>
              <a:cs typeface="Roboto Mono"/>
              <a:sym typeface="Roboto Mono"/>
            </a:endParaRPr>
          </a:p>
          <a:p>
            <a:pPr indent="-320675" lvl="0" marL="558800" rtl="0" algn="l">
              <a:spcBef>
                <a:spcPts val="0"/>
              </a:spcBef>
              <a:spcAft>
                <a:spcPts val="0"/>
              </a:spcAft>
              <a:buClr>
                <a:schemeClr val="dk2"/>
              </a:buClr>
              <a:buSzPts val="1450"/>
              <a:buFont typeface="Roboto Mono"/>
              <a:buChar char="❏"/>
            </a:pPr>
            <a:r>
              <a:rPr lang="en" sz="1450">
                <a:highlight>
                  <a:schemeClr val="lt1"/>
                </a:highlight>
                <a:latin typeface="Roboto Mono"/>
                <a:ea typeface="Roboto Mono"/>
                <a:cs typeface="Roboto Mono"/>
                <a:sym typeface="Roboto Mono"/>
              </a:rPr>
              <a:t>Champions of Social Change Banquet</a:t>
            </a:r>
            <a:endParaRPr sz="1450">
              <a:highlight>
                <a:schemeClr val="lt1"/>
              </a:highlight>
              <a:latin typeface="Roboto Mono"/>
              <a:ea typeface="Roboto Mono"/>
              <a:cs typeface="Roboto Mono"/>
              <a:sym typeface="Roboto Mono"/>
            </a:endParaRPr>
          </a:p>
          <a:p>
            <a:pPr indent="0" lvl="0" marL="457200" rtl="0" algn="l">
              <a:spcBef>
                <a:spcPts val="3000"/>
              </a:spcBef>
              <a:spcAft>
                <a:spcPts val="0"/>
              </a:spcAft>
              <a:buNone/>
            </a:pPr>
            <a:r>
              <a:t/>
            </a:r>
            <a:endParaRPr sz="1450">
              <a:highlight>
                <a:schemeClr val="lt1"/>
              </a:highlight>
              <a:latin typeface="Roboto Mono"/>
              <a:ea typeface="Roboto Mono"/>
              <a:cs typeface="Roboto Mono"/>
              <a:sym typeface="Roboto Mono"/>
            </a:endParaRPr>
          </a:p>
          <a:p>
            <a:pPr indent="-327025" lvl="0" marL="2387600" rtl="0" algn="l">
              <a:spcBef>
                <a:spcPts val="3000"/>
              </a:spcBef>
              <a:spcAft>
                <a:spcPts val="0"/>
              </a:spcAft>
              <a:buClr>
                <a:schemeClr val="dk1"/>
              </a:buClr>
              <a:buSzPts val="1550"/>
              <a:buFont typeface="Arial"/>
              <a:buChar char="➔"/>
            </a:pPr>
            <a:r>
              <a:rPr b="1" lang="en" sz="1550">
                <a:solidFill>
                  <a:schemeClr val="dk1"/>
                </a:solidFill>
                <a:highlight>
                  <a:schemeClr val="lt1"/>
                </a:highlight>
                <a:latin typeface="Nunito"/>
                <a:ea typeface="Nunito"/>
                <a:cs typeface="Nunito"/>
                <a:sym typeface="Nunito"/>
              </a:rPr>
              <a:t>RAPP is a “one-time deal”</a:t>
            </a:r>
            <a:endParaRPr b="1" sz="1550">
              <a:solidFill>
                <a:schemeClr val="dk1"/>
              </a:solidFill>
              <a:highlight>
                <a:schemeClr val="lt1"/>
              </a:highlight>
              <a:latin typeface="Nunito"/>
              <a:ea typeface="Nunito"/>
              <a:cs typeface="Nunito"/>
              <a:sym typeface="Nunito"/>
            </a:endParaRPr>
          </a:p>
          <a:p>
            <a:pPr indent="-327025" lvl="0" marL="2387600" rtl="0" algn="l">
              <a:spcBef>
                <a:spcPts val="0"/>
              </a:spcBef>
              <a:spcAft>
                <a:spcPts val="0"/>
              </a:spcAft>
              <a:buClr>
                <a:schemeClr val="dk1"/>
              </a:buClr>
              <a:buSzPts val="1550"/>
              <a:buFont typeface="Arial"/>
              <a:buChar char="➔"/>
            </a:pPr>
            <a:r>
              <a:rPr b="1" lang="en" sz="1550">
                <a:solidFill>
                  <a:schemeClr val="dk1"/>
                </a:solidFill>
                <a:highlight>
                  <a:schemeClr val="lt1"/>
                </a:highlight>
                <a:latin typeface="Nunito"/>
                <a:ea typeface="Nunito"/>
                <a:cs typeface="Nunito"/>
                <a:sym typeface="Nunito"/>
              </a:rPr>
              <a:t>RAPP groups bond early and strongly</a:t>
            </a:r>
            <a:endParaRPr b="1" sz="1550">
              <a:solidFill>
                <a:schemeClr val="dk1"/>
              </a:solidFill>
              <a:highlight>
                <a:schemeClr val="lt1"/>
              </a:highlight>
              <a:latin typeface="Nunito"/>
              <a:ea typeface="Nunito"/>
              <a:cs typeface="Nunito"/>
              <a:sym typeface="Nunito"/>
            </a:endParaRPr>
          </a:p>
          <a:p>
            <a:pPr indent="-327025" lvl="0" marL="2387600" rtl="0" algn="l">
              <a:spcBef>
                <a:spcPts val="0"/>
              </a:spcBef>
              <a:spcAft>
                <a:spcPts val="0"/>
              </a:spcAft>
              <a:buClr>
                <a:schemeClr val="dk1"/>
              </a:buClr>
              <a:buSzPts val="1550"/>
              <a:buFont typeface="Nunito"/>
              <a:buChar char="➔"/>
            </a:pPr>
            <a:r>
              <a:rPr b="1" lang="en" sz="1550">
                <a:solidFill>
                  <a:schemeClr val="dk1"/>
                </a:solidFill>
                <a:highlight>
                  <a:schemeClr val="lt1"/>
                </a:highlight>
                <a:latin typeface="Nunito"/>
                <a:ea typeface="Nunito"/>
                <a:cs typeface="Nunito"/>
                <a:sym typeface="Nunito"/>
              </a:rPr>
              <a:t>RAPP is a structured, accumulative program</a:t>
            </a:r>
            <a:endParaRPr b="1" sz="1550">
              <a:solidFill>
                <a:schemeClr val="dk1"/>
              </a:solidFill>
              <a:highlight>
                <a:schemeClr val="lt1"/>
              </a:highlight>
              <a:latin typeface="Nunito"/>
              <a:ea typeface="Nunito"/>
              <a:cs typeface="Nunito"/>
              <a:sym typeface="Nunito"/>
            </a:endParaRPr>
          </a:p>
          <a:p>
            <a:pPr indent="-327025" lvl="0" marL="2387600" rtl="0" algn="l">
              <a:spcBef>
                <a:spcPts val="0"/>
              </a:spcBef>
              <a:spcAft>
                <a:spcPts val="0"/>
              </a:spcAft>
              <a:buClr>
                <a:schemeClr val="dk1"/>
              </a:buClr>
              <a:buSzPts val="1550"/>
              <a:buFont typeface="Nunito"/>
              <a:buChar char="➔"/>
            </a:pPr>
            <a:r>
              <a:rPr b="1" lang="en" sz="1550">
                <a:solidFill>
                  <a:schemeClr val="dk1"/>
                </a:solidFill>
                <a:highlight>
                  <a:schemeClr val="lt1"/>
                </a:highlight>
                <a:latin typeface="Nunito"/>
                <a:ea typeface="Nunito"/>
                <a:cs typeface="Nunito"/>
                <a:sym typeface="Nunito"/>
              </a:rPr>
              <a:t>RAPP is limited to 35 members per year</a:t>
            </a:r>
            <a:endParaRPr b="1" sz="1650">
              <a:solidFill>
                <a:schemeClr val="dk1"/>
              </a:solidFill>
              <a:highlight>
                <a:schemeClr val="lt1"/>
              </a:highlight>
              <a:latin typeface="Nunito"/>
              <a:ea typeface="Nunito"/>
              <a:cs typeface="Nunito"/>
              <a:sym typeface="Nunito"/>
            </a:endParaRPr>
          </a:p>
          <a:p>
            <a:pPr indent="0" lvl="0" marL="0" rtl="0" algn="l">
              <a:spcBef>
                <a:spcPts val="30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050">
                <a:solidFill>
                  <a:srgbClr val="E00122"/>
                </a:solidFill>
                <a:highlight>
                  <a:srgbClr val="FFFFFF"/>
                </a:highlight>
                <a:latin typeface="Roboto Mono"/>
                <a:ea typeface="Roboto Mono"/>
                <a:cs typeface="Roboto Mono"/>
                <a:sym typeface="Roboto Mono"/>
              </a:rPr>
              <a:t>Contact Info!! </a:t>
            </a:r>
            <a:endParaRPr b="1" sz="3700">
              <a:solidFill>
                <a:srgbClr val="E00122"/>
              </a:solidFill>
              <a:latin typeface="Roboto Mono"/>
              <a:ea typeface="Roboto Mono"/>
              <a:cs typeface="Roboto Mono"/>
              <a:sym typeface="Roboto Mono"/>
            </a:endParaRPr>
          </a:p>
        </p:txBody>
      </p:sp>
      <p:sp>
        <p:nvSpPr>
          <p:cNvPr id="85" name="Google Shape;85;p17"/>
          <p:cNvSpPr txBox="1"/>
          <p:nvPr>
            <p:ph idx="1" type="body"/>
          </p:nvPr>
        </p:nvSpPr>
        <p:spPr>
          <a:xfrm>
            <a:off x="311700" y="994850"/>
            <a:ext cx="8520600" cy="350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Website: </a:t>
            </a:r>
            <a:r>
              <a:rPr lang="en" u="sng">
                <a:solidFill>
                  <a:schemeClr val="hlink"/>
                </a:solidFill>
                <a:hlinkClick r:id="rId3"/>
              </a:rPr>
              <a:t>https://www.uc.edu/campus-life/sald/social-change-and-leadership/RAPP.html</a:t>
            </a:r>
            <a:endParaRPr/>
          </a:p>
          <a:p>
            <a:pPr indent="0" lvl="0" marL="0" rtl="0" algn="l">
              <a:spcBef>
                <a:spcPts val="1600"/>
              </a:spcBef>
              <a:spcAft>
                <a:spcPts val="0"/>
              </a:spcAft>
              <a:buNone/>
            </a:pPr>
            <a:r>
              <a:t/>
            </a:r>
            <a:endParaRPr/>
          </a:p>
          <a:p>
            <a:pPr indent="0" lvl="0" marL="0" rtl="0" algn="r">
              <a:spcBef>
                <a:spcPts val="1600"/>
              </a:spcBef>
              <a:spcAft>
                <a:spcPts val="1600"/>
              </a:spcAft>
              <a:buNone/>
            </a:pPr>
            <a:r>
              <a:rPr lang="en"/>
              <a:t>	</a:t>
            </a:r>
            <a:r>
              <a:rPr lang="en">
                <a:solidFill>
                  <a:schemeClr val="dk1"/>
                </a:solidFill>
              </a:rPr>
              <a:t>Feel free to email me with any questions at </a:t>
            </a:r>
            <a:r>
              <a:rPr lang="en">
                <a:solidFill>
                  <a:schemeClr val="dk1"/>
                </a:solidFill>
              </a:rPr>
              <a:t>Stollaw@mail.uc.edu!</a:t>
            </a:r>
            <a:endParaRPr>
              <a:solidFill>
                <a:schemeClr val="dk1"/>
              </a:solidFill>
            </a:endParaRPr>
          </a:p>
        </p:txBody>
      </p:sp>
      <p:pic>
        <p:nvPicPr>
          <p:cNvPr id="86" name="Google Shape;86;p17"/>
          <p:cNvPicPr preferRelativeResize="0"/>
          <p:nvPr/>
        </p:nvPicPr>
        <p:blipFill rotWithShape="1">
          <a:blip r:embed="rId4">
            <a:alphaModFix/>
          </a:blip>
          <a:srcRect b="7789" l="730" r="-730" t="7262"/>
          <a:stretch/>
        </p:blipFill>
        <p:spPr>
          <a:xfrm>
            <a:off x="3344350" y="242725"/>
            <a:ext cx="5676900" cy="2265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Dr. Katherine Russell, AuD, CCC-A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Taryn Booker</a:t>
            </a:r>
            <a:endParaRPr/>
          </a:p>
          <a:p>
            <a:pPr indent="0" lvl="0" marL="0" rtl="0" algn="ctr">
              <a:spcBef>
                <a:spcPts val="0"/>
              </a:spcBef>
              <a:spcAft>
                <a:spcPts val="0"/>
              </a:spcAft>
              <a:buNone/>
            </a:pPr>
            <a:r>
              <a:rPr lang="en"/>
              <a:t>MC2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DEI?</a:t>
            </a:r>
            <a:endParaRPr/>
          </a:p>
        </p:txBody>
      </p:sp>
      <p:sp>
        <p:nvSpPr>
          <p:cNvPr id="102" name="Google Shape;102;p20"/>
          <p:cNvSpPr txBox="1"/>
          <p:nvPr>
            <p:ph idx="1" type="body"/>
          </p:nvPr>
        </p:nvSpPr>
        <p:spPr>
          <a:xfrm>
            <a:off x="311700" y="1340775"/>
            <a:ext cx="8520600" cy="322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Diversity</a:t>
            </a:r>
            <a:r>
              <a:rPr lang="en"/>
              <a:t>: Includes but is not limited not race, gender, socioeconomic status, religion, sexuality</a:t>
            </a:r>
            <a:endParaRPr/>
          </a:p>
          <a:p>
            <a:pPr indent="0" lvl="0" marL="0" rtl="0" algn="l">
              <a:spcBef>
                <a:spcPts val="1600"/>
              </a:spcBef>
              <a:spcAft>
                <a:spcPts val="0"/>
              </a:spcAft>
              <a:buNone/>
            </a:pPr>
            <a:r>
              <a:rPr b="1" lang="en"/>
              <a:t>Equity</a:t>
            </a:r>
            <a:r>
              <a:rPr lang="en"/>
              <a:t>: Fair treatment, opportunity advancement for all while striving to identify and eliminate barriers that have prevented the full participation of some groups</a:t>
            </a:r>
            <a:endParaRPr/>
          </a:p>
          <a:p>
            <a:pPr indent="0" lvl="0" marL="0" rtl="0" algn="l">
              <a:spcBef>
                <a:spcPts val="1600"/>
              </a:spcBef>
              <a:spcAft>
                <a:spcPts val="1600"/>
              </a:spcAft>
              <a:buNone/>
            </a:pPr>
            <a:r>
              <a:rPr b="1" lang="en"/>
              <a:t>Inclusion</a:t>
            </a:r>
            <a:r>
              <a:rPr lang="en"/>
              <a:t>: Authentically bringing traditionally excluded individuals and/or groups into processes, activities, and decision/policy making in a way that shares power and ensures equal access to opportunities and resources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Demographics of SLPs as of 2919</a:t>
            </a:r>
            <a:endParaRPr/>
          </a:p>
        </p:txBody>
      </p:sp>
      <p:sp>
        <p:nvSpPr>
          <p:cNvPr id="108" name="Google Shape;108;p21"/>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9" name="Google Shape;109;p21"/>
          <p:cNvPicPr preferRelativeResize="0"/>
          <p:nvPr/>
        </p:nvPicPr>
        <p:blipFill>
          <a:blip r:embed="rId3">
            <a:alphaModFix/>
          </a:blip>
          <a:stretch>
            <a:fillRect/>
          </a:stretch>
        </p:blipFill>
        <p:spPr>
          <a:xfrm>
            <a:off x="3653100" y="76200"/>
            <a:ext cx="5238525" cy="49347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