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88" r:id="rId5"/>
    <p:sldId id="289" r:id="rId6"/>
    <p:sldId id="291" r:id="rId7"/>
    <p:sldId id="297" r:id="rId8"/>
    <p:sldId id="292" r:id="rId9"/>
    <p:sldId id="296" r:id="rId10"/>
    <p:sldId id="298" r:id="rId11"/>
    <p:sldId id="294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8"/>
    <p:restoredTop sz="64971"/>
  </p:normalViewPr>
  <p:slideViewPr>
    <p:cSldViewPr snapToGrid="0" snapToObjects="1">
      <p:cViewPr varScale="1">
        <p:scale>
          <a:sx n="43" d="100"/>
          <a:sy n="43" d="100"/>
        </p:scale>
        <p:origin x="14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6BB0D2-9819-D54F-A24C-4AED87278320}" type="doc">
      <dgm:prSet loTypeId="urn:microsoft.com/office/officeart/2005/8/layout/venn2" loCatId="" qsTypeId="urn:microsoft.com/office/officeart/2005/8/quickstyle/3d1" qsCatId="3D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F808B099-85D6-884D-A048-2A3E4143D85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Life Experiences</a:t>
          </a:r>
        </a:p>
      </dgm:t>
    </dgm:pt>
    <dgm:pt modelId="{F5443E1A-49B6-974F-87E9-7E94CBB6F2E9}" type="parTrans" cxnId="{CE221D89-F871-CC4D-A7BE-C37632591AED}">
      <dgm:prSet/>
      <dgm:spPr/>
      <dgm:t>
        <a:bodyPr/>
        <a:lstStyle/>
        <a:p>
          <a:endParaRPr lang="en-US"/>
        </a:p>
      </dgm:t>
    </dgm:pt>
    <dgm:pt modelId="{A5CFB85A-7957-5844-9FEF-70B691DF8A51}" type="sibTrans" cxnId="{CE221D89-F871-CC4D-A7BE-C37632591AED}">
      <dgm:prSet/>
      <dgm:spPr/>
      <dgm:t>
        <a:bodyPr/>
        <a:lstStyle/>
        <a:p>
          <a:endParaRPr lang="en-US"/>
        </a:p>
      </dgm:t>
    </dgm:pt>
    <dgm:pt modelId="{4A546E44-CACC-E546-87DE-5E7A12A66B4A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Graduate Student</a:t>
          </a:r>
        </a:p>
      </dgm:t>
    </dgm:pt>
    <dgm:pt modelId="{7BEB23E0-0A91-364D-BA5F-97C495072B40}" type="parTrans" cxnId="{33DCAFBC-CC34-574D-AEA5-DD26823CA241}">
      <dgm:prSet/>
      <dgm:spPr/>
      <dgm:t>
        <a:bodyPr/>
        <a:lstStyle/>
        <a:p>
          <a:endParaRPr lang="en-US"/>
        </a:p>
      </dgm:t>
    </dgm:pt>
    <dgm:pt modelId="{BD501FAC-CE89-954B-A708-9B7437843E89}" type="sibTrans" cxnId="{33DCAFBC-CC34-574D-AEA5-DD26823CA241}">
      <dgm:prSet/>
      <dgm:spPr/>
      <dgm:t>
        <a:bodyPr/>
        <a:lstStyle/>
        <a:p>
          <a:endParaRPr lang="en-US"/>
        </a:p>
      </dgm:t>
    </dgm:pt>
    <dgm:pt modelId="{4ABA2A8B-79B6-4A4F-85EF-4127BF66002C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Undergrad. Student</a:t>
          </a:r>
        </a:p>
      </dgm:t>
    </dgm:pt>
    <dgm:pt modelId="{2DC3A433-2B4B-D94A-97CE-2EA5389066E0}" type="parTrans" cxnId="{8432E9D1-DA9B-1049-BAA3-47C556E4568C}">
      <dgm:prSet/>
      <dgm:spPr/>
      <dgm:t>
        <a:bodyPr/>
        <a:lstStyle/>
        <a:p>
          <a:endParaRPr lang="en-US"/>
        </a:p>
      </dgm:t>
    </dgm:pt>
    <dgm:pt modelId="{90D8BFB6-180E-0549-B2C3-03562195C5E3}" type="sibTrans" cxnId="{8432E9D1-DA9B-1049-BAA3-47C556E4568C}">
      <dgm:prSet/>
      <dgm:spPr/>
      <dgm:t>
        <a:bodyPr/>
        <a:lstStyle/>
        <a:p>
          <a:endParaRPr lang="en-US"/>
        </a:p>
      </dgm:t>
    </dgm:pt>
    <dgm:pt modelId="{F8A49FD0-8CA2-674F-A7F3-A0F40BC4AA61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High School Graduate</a:t>
          </a:r>
        </a:p>
      </dgm:t>
    </dgm:pt>
    <dgm:pt modelId="{424CA1C6-490D-C84A-8807-76174F815659}" type="parTrans" cxnId="{DFEA523A-D077-B54A-AB55-4168D472520F}">
      <dgm:prSet/>
      <dgm:spPr/>
      <dgm:t>
        <a:bodyPr/>
        <a:lstStyle/>
        <a:p>
          <a:endParaRPr lang="en-US"/>
        </a:p>
      </dgm:t>
    </dgm:pt>
    <dgm:pt modelId="{0ED06D21-CAC3-6143-A31D-523D31C86120}" type="sibTrans" cxnId="{DFEA523A-D077-B54A-AB55-4168D472520F}">
      <dgm:prSet/>
      <dgm:spPr/>
      <dgm:t>
        <a:bodyPr/>
        <a:lstStyle/>
        <a:p>
          <a:endParaRPr lang="en-US"/>
        </a:p>
      </dgm:t>
    </dgm:pt>
    <dgm:pt modelId="{6D212934-3283-E74C-845B-2B62B50F63BB}" type="pres">
      <dgm:prSet presAssocID="{086BB0D2-9819-D54F-A24C-4AED87278320}" presName="Name0" presStyleCnt="0">
        <dgm:presLayoutVars>
          <dgm:chMax val="7"/>
          <dgm:resizeHandles val="exact"/>
        </dgm:presLayoutVars>
      </dgm:prSet>
      <dgm:spPr/>
    </dgm:pt>
    <dgm:pt modelId="{30FC713A-837A-CA4E-88C4-43EA45177090}" type="pres">
      <dgm:prSet presAssocID="{086BB0D2-9819-D54F-A24C-4AED87278320}" presName="comp1" presStyleCnt="0"/>
      <dgm:spPr/>
    </dgm:pt>
    <dgm:pt modelId="{3E94EAAC-5FFA-CA4E-9F8B-B99D56571DD2}" type="pres">
      <dgm:prSet presAssocID="{086BB0D2-9819-D54F-A24C-4AED87278320}" presName="circle1" presStyleLbl="node1" presStyleIdx="0" presStyleCnt="4"/>
      <dgm:spPr/>
    </dgm:pt>
    <dgm:pt modelId="{B447ACB3-5E4F-5F4C-B2B1-6841EE070BD3}" type="pres">
      <dgm:prSet presAssocID="{086BB0D2-9819-D54F-A24C-4AED87278320}" presName="c1text" presStyleLbl="node1" presStyleIdx="0" presStyleCnt="4">
        <dgm:presLayoutVars>
          <dgm:bulletEnabled val="1"/>
        </dgm:presLayoutVars>
      </dgm:prSet>
      <dgm:spPr/>
    </dgm:pt>
    <dgm:pt modelId="{31AED66F-A36A-5A42-8080-D37137E77B83}" type="pres">
      <dgm:prSet presAssocID="{086BB0D2-9819-D54F-A24C-4AED87278320}" presName="comp2" presStyleCnt="0"/>
      <dgm:spPr/>
    </dgm:pt>
    <dgm:pt modelId="{A63921CC-43B5-F146-83EF-30F83E6A4DA0}" type="pres">
      <dgm:prSet presAssocID="{086BB0D2-9819-D54F-A24C-4AED87278320}" presName="circle2" presStyleLbl="node1" presStyleIdx="1" presStyleCnt="4"/>
      <dgm:spPr/>
    </dgm:pt>
    <dgm:pt modelId="{FA9E7A2C-614B-C34F-ABF3-775E8E92F66D}" type="pres">
      <dgm:prSet presAssocID="{086BB0D2-9819-D54F-A24C-4AED87278320}" presName="c2text" presStyleLbl="node1" presStyleIdx="1" presStyleCnt="4">
        <dgm:presLayoutVars>
          <dgm:bulletEnabled val="1"/>
        </dgm:presLayoutVars>
      </dgm:prSet>
      <dgm:spPr/>
    </dgm:pt>
    <dgm:pt modelId="{64B09D13-3D33-A444-AA2C-19B239624BFD}" type="pres">
      <dgm:prSet presAssocID="{086BB0D2-9819-D54F-A24C-4AED87278320}" presName="comp3" presStyleCnt="0"/>
      <dgm:spPr/>
    </dgm:pt>
    <dgm:pt modelId="{B71B542F-22B4-D64C-9314-6E201DD37569}" type="pres">
      <dgm:prSet presAssocID="{086BB0D2-9819-D54F-A24C-4AED87278320}" presName="circle3" presStyleLbl="node1" presStyleIdx="2" presStyleCnt="4"/>
      <dgm:spPr/>
    </dgm:pt>
    <dgm:pt modelId="{BF435469-D99C-6543-A046-2E3EA3FAF601}" type="pres">
      <dgm:prSet presAssocID="{086BB0D2-9819-D54F-A24C-4AED87278320}" presName="c3text" presStyleLbl="node1" presStyleIdx="2" presStyleCnt="4">
        <dgm:presLayoutVars>
          <dgm:bulletEnabled val="1"/>
        </dgm:presLayoutVars>
      </dgm:prSet>
      <dgm:spPr/>
    </dgm:pt>
    <dgm:pt modelId="{9DC7B4E4-F3E5-FC4B-8DCE-E92C847239DF}" type="pres">
      <dgm:prSet presAssocID="{086BB0D2-9819-D54F-A24C-4AED87278320}" presName="comp4" presStyleCnt="0"/>
      <dgm:spPr/>
    </dgm:pt>
    <dgm:pt modelId="{70839AB9-BE35-CB4F-BF70-9910380EA727}" type="pres">
      <dgm:prSet presAssocID="{086BB0D2-9819-D54F-A24C-4AED87278320}" presName="circle4" presStyleLbl="node1" presStyleIdx="3" presStyleCnt="4"/>
      <dgm:spPr/>
    </dgm:pt>
    <dgm:pt modelId="{3E1B73EB-5747-CD4F-87C6-7639414A1048}" type="pres">
      <dgm:prSet presAssocID="{086BB0D2-9819-D54F-A24C-4AED87278320}" presName="c4text" presStyleLbl="node1" presStyleIdx="3" presStyleCnt="4">
        <dgm:presLayoutVars>
          <dgm:bulletEnabled val="1"/>
        </dgm:presLayoutVars>
      </dgm:prSet>
      <dgm:spPr/>
    </dgm:pt>
  </dgm:ptLst>
  <dgm:cxnLst>
    <dgm:cxn modelId="{32E2B200-16DB-2C4B-A14B-E735EE659F03}" type="presOf" srcId="{4ABA2A8B-79B6-4A4F-85EF-4127BF66002C}" destId="{B71B542F-22B4-D64C-9314-6E201DD37569}" srcOrd="0" destOrd="0" presId="urn:microsoft.com/office/officeart/2005/8/layout/venn2"/>
    <dgm:cxn modelId="{74876D1D-1906-0A49-B6AC-DDB1A0B0AD50}" type="presOf" srcId="{4ABA2A8B-79B6-4A4F-85EF-4127BF66002C}" destId="{BF435469-D99C-6543-A046-2E3EA3FAF601}" srcOrd="1" destOrd="0" presId="urn:microsoft.com/office/officeart/2005/8/layout/venn2"/>
    <dgm:cxn modelId="{DFEA523A-D077-B54A-AB55-4168D472520F}" srcId="{086BB0D2-9819-D54F-A24C-4AED87278320}" destId="{F8A49FD0-8CA2-674F-A7F3-A0F40BC4AA61}" srcOrd="3" destOrd="0" parTransId="{424CA1C6-490D-C84A-8807-76174F815659}" sibTransId="{0ED06D21-CAC3-6143-A31D-523D31C86120}"/>
    <dgm:cxn modelId="{C4D9B85E-DB16-DC42-A21E-42F34D193F82}" type="presOf" srcId="{F8A49FD0-8CA2-674F-A7F3-A0F40BC4AA61}" destId="{70839AB9-BE35-CB4F-BF70-9910380EA727}" srcOrd="0" destOrd="0" presId="urn:microsoft.com/office/officeart/2005/8/layout/venn2"/>
    <dgm:cxn modelId="{97144842-778A-514A-91D7-85BA4BB3ABD5}" type="presOf" srcId="{F8A49FD0-8CA2-674F-A7F3-A0F40BC4AA61}" destId="{3E1B73EB-5747-CD4F-87C6-7639414A1048}" srcOrd="1" destOrd="0" presId="urn:microsoft.com/office/officeart/2005/8/layout/venn2"/>
    <dgm:cxn modelId="{38767B73-4C01-C04A-8C6D-A5ADF11C1E10}" type="presOf" srcId="{086BB0D2-9819-D54F-A24C-4AED87278320}" destId="{6D212934-3283-E74C-845B-2B62B50F63BB}" srcOrd="0" destOrd="0" presId="urn:microsoft.com/office/officeart/2005/8/layout/venn2"/>
    <dgm:cxn modelId="{CE221D89-F871-CC4D-A7BE-C37632591AED}" srcId="{086BB0D2-9819-D54F-A24C-4AED87278320}" destId="{F808B099-85D6-884D-A048-2A3E4143D851}" srcOrd="0" destOrd="0" parTransId="{F5443E1A-49B6-974F-87E9-7E94CBB6F2E9}" sibTransId="{A5CFB85A-7957-5844-9FEF-70B691DF8A51}"/>
    <dgm:cxn modelId="{AA63AF8D-647D-BC4E-A8A6-678B0AA0F195}" type="presOf" srcId="{F808B099-85D6-884D-A048-2A3E4143D851}" destId="{3E94EAAC-5FFA-CA4E-9F8B-B99D56571DD2}" srcOrd="0" destOrd="0" presId="urn:microsoft.com/office/officeart/2005/8/layout/venn2"/>
    <dgm:cxn modelId="{BBF4FB8D-6FF5-5D40-B0DA-4B0875899730}" type="presOf" srcId="{4A546E44-CACC-E546-87DE-5E7A12A66B4A}" destId="{FA9E7A2C-614B-C34F-ABF3-775E8E92F66D}" srcOrd="1" destOrd="0" presId="urn:microsoft.com/office/officeart/2005/8/layout/venn2"/>
    <dgm:cxn modelId="{33DCAFBC-CC34-574D-AEA5-DD26823CA241}" srcId="{086BB0D2-9819-D54F-A24C-4AED87278320}" destId="{4A546E44-CACC-E546-87DE-5E7A12A66B4A}" srcOrd="1" destOrd="0" parTransId="{7BEB23E0-0A91-364D-BA5F-97C495072B40}" sibTransId="{BD501FAC-CE89-954B-A708-9B7437843E89}"/>
    <dgm:cxn modelId="{8432E9D1-DA9B-1049-BAA3-47C556E4568C}" srcId="{086BB0D2-9819-D54F-A24C-4AED87278320}" destId="{4ABA2A8B-79B6-4A4F-85EF-4127BF66002C}" srcOrd="2" destOrd="0" parTransId="{2DC3A433-2B4B-D94A-97CE-2EA5389066E0}" sibTransId="{90D8BFB6-180E-0549-B2C3-03562195C5E3}"/>
    <dgm:cxn modelId="{C57642D2-0AEC-1447-83EF-F80235EDFDD4}" type="presOf" srcId="{4A546E44-CACC-E546-87DE-5E7A12A66B4A}" destId="{A63921CC-43B5-F146-83EF-30F83E6A4DA0}" srcOrd="0" destOrd="0" presId="urn:microsoft.com/office/officeart/2005/8/layout/venn2"/>
    <dgm:cxn modelId="{80AA27DE-1CE3-D04B-BEB8-7A68EA13BD9A}" type="presOf" srcId="{F808B099-85D6-884D-A048-2A3E4143D851}" destId="{B447ACB3-5E4F-5F4C-B2B1-6841EE070BD3}" srcOrd="1" destOrd="0" presId="urn:microsoft.com/office/officeart/2005/8/layout/venn2"/>
    <dgm:cxn modelId="{7F0E50FB-69EB-3E48-B088-207BE8B3694D}" type="presParOf" srcId="{6D212934-3283-E74C-845B-2B62B50F63BB}" destId="{30FC713A-837A-CA4E-88C4-43EA45177090}" srcOrd="0" destOrd="0" presId="urn:microsoft.com/office/officeart/2005/8/layout/venn2"/>
    <dgm:cxn modelId="{074C9548-794C-F04E-A49B-71D68EA1485A}" type="presParOf" srcId="{30FC713A-837A-CA4E-88C4-43EA45177090}" destId="{3E94EAAC-5FFA-CA4E-9F8B-B99D56571DD2}" srcOrd="0" destOrd="0" presId="urn:microsoft.com/office/officeart/2005/8/layout/venn2"/>
    <dgm:cxn modelId="{8F3313F3-3AA7-D541-9F99-BB8BBE0ECCE3}" type="presParOf" srcId="{30FC713A-837A-CA4E-88C4-43EA45177090}" destId="{B447ACB3-5E4F-5F4C-B2B1-6841EE070BD3}" srcOrd="1" destOrd="0" presId="urn:microsoft.com/office/officeart/2005/8/layout/venn2"/>
    <dgm:cxn modelId="{41BD6F1D-D395-7041-BA87-CE464FF8A7DA}" type="presParOf" srcId="{6D212934-3283-E74C-845B-2B62B50F63BB}" destId="{31AED66F-A36A-5A42-8080-D37137E77B83}" srcOrd="1" destOrd="0" presId="urn:microsoft.com/office/officeart/2005/8/layout/venn2"/>
    <dgm:cxn modelId="{40FFC6FF-B04C-484F-8378-4FDBD9C36CA5}" type="presParOf" srcId="{31AED66F-A36A-5A42-8080-D37137E77B83}" destId="{A63921CC-43B5-F146-83EF-30F83E6A4DA0}" srcOrd="0" destOrd="0" presId="urn:microsoft.com/office/officeart/2005/8/layout/venn2"/>
    <dgm:cxn modelId="{46A4DE5F-52C6-E145-86E7-7B0575AA23F8}" type="presParOf" srcId="{31AED66F-A36A-5A42-8080-D37137E77B83}" destId="{FA9E7A2C-614B-C34F-ABF3-775E8E92F66D}" srcOrd="1" destOrd="0" presId="urn:microsoft.com/office/officeart/2005/8/layout/venn2"/>
    <dgm:cxn modelId="{AECDD772-6663-F448-9CA2-9C6F384D59CA}" type="presParOf" srcId="{6D212934-3283-E74C-845B-2B62B50F63BB}" destId="{64B09D13-3D33-A444-AA2C-19B239624BFD}" srcOrd="2" destOrd="0" presId="urn:microsoft.com/office/officeart/2005/8/layout/venn2"/>
    <dgm:cxn modelId="{EE2EDD32-F7A9-AB42-97FD-364030C51499}" type="presParOf" srcId="{64B09D13-3D33-A444-AA2C-19B239624BFD}" destId="{B71B542F-22B4-D64C-9314-6E201DD37569}" srcOrd="0" destOrd="0" presId="urn:microsoft.com/office/officeart/2005/8/layout/venn2"/>
    <dgm:cxn modelId="{2F0C5A0E-9B79-E246-B871-54596F6138AA}" type="presParOf" srcId="{64B09D13-3D33-A444-AA2C-19B239624BFD}" destId="{BF435469-D99C-6543-A046-2E3EA3FAF601}" srcOrd="1" destOrd="0" presId="urn:microsoft.com/office/officeart/2005/8/layout/venn2"/>
    <dgm:cxn modelId="{EDD04315-4A4B-A645-A746-E4F9C20AEB74}" type="presParOf" srcId="{6D212934-3283-E74C-845B-2B62B50F63BB}" destId="{9DC7B4E4-F3E5-FC4B-8DCE-E92C847239DF}" srcOrd="3" destOrd="0" presId="urn:microsoft.com/office/officeart/2005/8/layout/venn2"/>
    <dgm:cxn modelId="{851311F0-CE31-284B-9E6D-DEB69BDD2DC3}" type="presParOf" srcId="{9DC7B4E4-F3E5-FC4B-8DCE-E92C847239DF}" destId="{70839AB9-BE35-CB4F-BF70-9910380EA727}" srcOrd="0" destOrd="0" presId="urn:microsoft.com/office/officeart/2005/8/layout/venn2"/>
    <dgm:cxn modelId="{C83036F4-A6A5-384A-82CE-39F9DA5B6AB7}" type="presParOf" srcId="{9DC7B4E4-F3E5-FC4B-8DCE-E92C847239DF}" destId="{3E1B73EB-5747-CD4F-87C6-7639414A104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4EAAC-5FFA-CA4E-9F8B-B99D56571DD2}">
      <dsp:nvSpPr>
        <dsp:cNvPr id="0" name=""/>
        <dsp:cNvSpPr/>
      </dsp:nvSpPr>
      <dsp:spPr>
        <a:xfrm>
          <a:off x="1545905" y="0"/>
          <a:ext cx="4464577" cy="4464577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Life Experiences</a:t>
          </a:r>
        </a:p>
      </dsp:txBody>
      <dsp:txXfrm>
        <a:off x="3154046" y="223228"/>
        <a:ext cx="1248295" cy="669686"/>
      </dsp:txXfrm>
    </dsp:sp>
    <dsp:sp modelId="{A63921CC-43B5-F146-83EF-30F83E6A4DA0}">
      <dsp:nvSpPr>
        <dsp:cNvPr id="0" name=""/>
        <dsp:cNvSpPr/>
      </dsp:nvSpPr>
      <dsp:spPr>
        <a:xfrm>
          <a:off x="1992363" y="892915"/>
          <a:ext cx="3571661" cy="3571661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Graduate Student</a:t>
          </a:r>
        </a:p>
      </dsp:txBody>
      <dsp:txXfrm>
        <a:off x="3154046" y="1107215"/>
        <a:ext cx="1248295" cy="642899"/>
      </dsp:txXfrm>
    </dsp:sp>
    <dsp:sp modelId="{B71B542F-22B4-D64C-9314-6E201DD37569}">
      <dsp:nvSpPr>
        <dsp:cNvPr id="0" name=""/>
        <dsp:cNvSpPr/>
      </dsp:nvSpPr>
      <dsp:spPr>
        <a:xfrm>
          <a:off x="2438821" y="1785830"/>
          <a:ext cx="2678746" cy="2678746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27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127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127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Undergrad. Student</a:t>
          </a:r>
        </a:p>
      </dsp:txBody>
      <dsp:txXfrm>
        <a:off x="3154046" y="1986736"/>
        <a:ext cx="1248295" cy="602717"/>
      </dsp:txXfrm>
    </dsp:sp>
    <dsp:sp modelId="{70839AB9-BE35-CB4F-BF70-9910380EA727}">
      <dsp:nvSpPr>
        <dsp:cNvPr id="0" name=""/>
        <dsp:cNvSpPr/>
      </dsp:nvSpPr>
      <dsp:spPr>
        <a:xfrm>
          <a:off x="2885279" y="2678746"/>
          <a:ext cx="1785830" cy="1785830"/>
        </a:xfrm>
        <a:prstGeom prst="ellips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190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190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190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High School Graduate</a:t>
          </a:r>
        </a:p>
      </dsp:txBody>
      <dsp:txXfrm>
        <a:off x="3146807" y="3125203"/>
        <a:ext cx="1262773" cy="892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33AF-BFA5-754F-8E17-2F80A176F3D3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83B05-ADA2-934B-9664-2935DBDDA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1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jamanetwork.com/journals/jamainternalmedicine/fullarticle/110600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jamanetwork.com/journals/jamaotolaryngology/article-abstract/2592954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4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McKee, M. M.,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Paasche-Orlow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K., Winters, P. 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Fiscella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P., Sen, A., &amp; Pearson, T. (2015). Assessing health literacy in deaf American sign language users. Journal of Health Communication, 20(2), 92–100.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McKee MM, Barnett SL, Block RC, Pearson TA. Impact of communication on preventive services among deaf American Sign Language users. Am J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Med. 2011 Jul;41(1):75-9.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www.nasmhpd.org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/sites/default/files/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InformationGapsResearchPaper.pdf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3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culturally and linguistically diverse (CLD) patient is one who comes from a home environment where a language other than English is spoken and whose cultural values differ from mainstream culture.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Microaggressions are brief statements or behaviors that, intentionally or not, communicate a negative message about a non-dominant group, including the CLD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86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7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Life </a:t>
            </a:r>
            <a:r>
              <a:rPr lang="en-US" dirty="0"/>
              <a:t>experiences include professional and personal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38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8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95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 showing how with the increase of age, the percent of people who are not able to hear high pitched sounds increases. 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www.cdc.gov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vitalsigns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hearingloss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infographic.html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Blackwell DL, Lucas JW, Clarke TC. Summary health statistics for US adults: National Health Interview Survey, 2012. Vital health statistics, series 10, no. 260. Atlanta, GA: National Center for Health Statistics, CDC; 2014.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 FR,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Niparko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JK,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Ferrucci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 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Hearing loss prevalence in the United States.(link is external)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[Letter] Arch Intern Med. 2011 Nov 14; 171(20): 1851-1852.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CDC’s Third National Health and Nutrition Examination Survey (NHANES III), 1988 – 1994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 Note that: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Non-Hispanic white adults are more likely than adults in other racial/ethnic groups to have hearing loss; non-Hispanic black adults have the lowest prevalence of hearing loss among adults aged 20-69.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Hoffman HJ, Dobie RA,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Losonczy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KG,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Themann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Flamme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GA.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Declining Prevalence of Hearing Loss in US Adults Aged 20 to 69 Years(link is external)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JAMA Otolaryngology – Head &amp; Neck Surgery. December 2016 online.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4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J Aging Health. 2016 Feb;28(1):68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Aging </a:t>
            </a:r>
            <a:r>
              <a:rPr lang="en-US" dirty="0" err="1"/>
              <a:t>Ment</a:t>
            </a:r>
            <a:r>
              <a:rPr lang="en-US" dirty="0"/>
              <a:t> Health. 2014;18:671; The Lancet. 2017; 390: 2673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J Am </a:t>
            </a:r>
            <a:r>
              <a:rPr lang="en-US" dirty="0" err="1"/>
              <a:t>Geriatr</a:t>
            </a:r>
            <a:r>
              <a:rPr lang="en-US" dirty="0"/>
              <a:t> Soc.017 Aug;65(8):1691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Ear Hear. 2014 May-Jun;35(3):289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think about noise induced hearing loss caused by work environment such as factory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3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 ML, Bianchi K, Lester C, et al. Delays in diagnosis of congenital hearing loss in rural children. J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Pediatr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2014; 164(2):393–397. 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Zeitlin W, Auerbach C, Mason SE, Spivak LG, Reiter B. Factors Related to Not Following Up with Recommended Testing in the Diagnosis of Newborn Hearing Loss. Health &amp; Social Work. 2017; 42(1):24–31. A prospective quantitative longitudinal study tracking 203 families demonstrating that urban African American babies are at risk of being loss to follow up for newborn diagnostic hearing testing. 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83B05-ADA2-934B-9664-2935DBDDA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6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7A04-AC88-0040-B39C-2710269F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8003-6791-304F-8984-E98E3F1CF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F9674-187D-5545-912C-F3E2E2058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E544F-4D30-C74F-81DA-792B9DEC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C323-7F06-764C-98B1-24CCBEAB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E4519-7ADE-974F-835E-FA040CC4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5E70A-03F8-4B4E-AF68-96CA54C14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15D7-27FF-464E-A756-B8BC08F6D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EDD72-7FEC-9A42-BC30-69C48AFB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C7CAA-A9B6-1A44-B17B-84FAA3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48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2CACFC-E402-F840-943C-C67B42255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26F97-283A-6F44-9F70-4340D6726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E6A19-D826-9241-A22E-058FDC4F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BE66-7C21-8646-9886-1A65F9A2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C1D8D-9C8A-6942-A4B1-23A1C948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A1F9-8CAC-274D-BE2B-72B92076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D7FF2-6366-9447-BC2D-5174397C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B521D-8C8B-2341-B977-771AEC2F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FE2A8-3CC5-364F-BF14-C1B81210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0CFE-D71F-5041-A98D-D96ACA48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BD14-4B34-754C-9723-FA8AD66A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88578-497A-774B-872A-7B6619EC9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52A21-A87F-004B-B550-282996B0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2E0E5-BF92-5C42-89F6-FC866783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8418-1305-A84A-BE5D-9D72FCA5E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A536-092E-C843-B624-AE47C4DB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A7D44-32B2-9042-A8E2-A7A0FB1AD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A2B73-575D-0644-AD64-78997AA82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8EF31-EE4B-4540-9265-9FE8227D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7EE44-5BF1-9F4A-B792-705EAF6B2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D081D-EBBE-E24A-834A-180D4B0E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1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685F2-3CE1-1346-89CF-7974F935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26CCC-09F2-E149-9636-4BBB6816E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5123B-E8F9-D54F-BFDB-90E8F6560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A550B6-B922-8A4F-BBD5-153472FB0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F4670-A62E-5A4D-B429-8C3166B8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EFC857-0E90-7040-BB2E-DCB0B8E5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F00C49-4C19-5247-8857-E832CB14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33A04-2B5D-A241-9A52-1F39A078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4E40-63BD-494A-91B7-95451033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4A360-3CCC-1342-A499-4063AF53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2BA0D-C065-DC49-8E96-D006177D9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76490-A7E7-7448-A088-F5FDF7AC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7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E5D7ED-EEB6-F145-8FE8-37FD45E28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D2FFE-6020-5943-955F-47399CD1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0C76B-25A3-0847-A0F7-211482CC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D071-684B-F147-B102-6E3761F2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1D37-BB9C-6D4F-AA39-D20F290EB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26E3-7B63-D04B-A281-2754FF11B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490A2-1AE0-7343-8D2B-43E96D6D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7063E-7810-A24C-BA57-A58EB174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DEB8C-76E7-EB42-B0EE-7FF383DE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8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222A-4720-1341-BD6B-2DA1968A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6E7D7D-FCD3-354B-BA4D-ED7B7D5A0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526056-DF0E-1647-983E-27B351487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FF783-AA58-AB41-BC72-CEDFCBE5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D28A9-FD35-F245-8E6F-38901E71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607EF-6AA7-1C46-8577-D384D41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9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FF7632-E67C-6A4E-AF6E-B748A616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1503B-BEAA-9440-BD3E-4A5F89CEE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95221-D4E0-8A41-AC02-766C0D4B5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DAA48-7B33-4849-BBC0-ACF6F8025124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B5A4E-A759-B14C-ABC2-F454C7DB1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318D-8ED1-4E45-A74F-97A334AE3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72F37-1585-2248-8058-3335E086E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1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A8ED4-3E02-5243-AE54-7FB2D5678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Dr. Katie Russell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247FB-27BF-BF4A-8B8F-6A6E747A4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5702709"/>
            <a:ext cx="10923638" cy="52110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Audiology Program Director</a:t>
            </a:r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E6766E07-9760-B24A-AFC1-8989AEA5D1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" r="19060" b="-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9" name="Picture 8" descr="A picture containing text, person, sign, display&#10;&#10;Description automatically generated">
            <a:extLst>
              <a:ext uri="{FF2B5EF4-FFF2-40B4-BE49-F238E27FC236}">
                <a16:creationId xmlns:a16="http://schemas.microsoft.com/office/drawing/2014/main" id="{03B07033-0C56-0D42-B3A3-C25696CBA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69" r="1" b="21026"/>
          <a:stretch/>
        </p:blipFill>
        <p:spPr>
          <a:xfrm>
            <a:off x="8110616" y="-1359"/>
            <a:ext cx="4062918" cy="4242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DE9B4-D26B-6344-903A-F2FB6BE330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0" r="3" b="23642"/>
          <a:stretch/>
        </p:blipFill>
        <p:spPr>
          <a:xfrm>
            <a:off x="4106078" y="-1349"/>
            <a:ext cx="4059936" cy="424280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198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191B-E16C-9F4E-BA6E-8EDD9902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br>
              <a:rPr lang="en-US" sz="4100"/>
            </a:br>
            <a:r>
              <a:rPr lang="en-US" sz="4100"/>
              <a:t>Deaf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3780-F057-C747-9835-4B65A5574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6.9 times more likely to have inadequate health literacy when compared to normal hearing adults</a:t>
            </a:r>
          </a:p>
          <a:p>
            <a:r>
              <a:rPr lang="en-US" sz="2000" dirty="0"/>
              <a:t>Only an estimated 2% of Deaf adults in the US who need mental health or substance abuse support receive it</a:t>
            </a:r>
          </a:p>
          <a:p>
            <a:r>
              <a:rPr lang="en-US" sz="2000" dirty="0"/>
              <a:t>Access to health education limited in their primary language and face to face information provided through an interpreter and not direct to the patient</a:t>
            </a:r>
          </a:p>
          <a:p>
            <a:r>
              <a:rPr lang="en-US" sz="2000" dirty="0"/>
              <a:t>Healthcare workers lack knowledge on Deaf culture which can lead to misconceptions </a:t>
            </a:r>
          </a:p>
          <a:p>
            <a:r>
              <a:rPr lang="en-US" sz="2000" dirty="0"/>
              <a:t>Deaf adults who had a healthcare provider that signed were more likely to access preventative services when accounting for race, gender, income, health status, health insurance, and education.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A5F44-CCF3-474F-B3FF-CCC045DAE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0" r="3366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A54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EB90AE2-6AB0-5540-82CE-020CDC41D0A2}"/>
              </a:ext>
            </a:extLst>
          </p:cNvPr>
          <p:cNvSpPr/>
          <p:nvPr/>
        </p:nvSpPr>
        <p:spPr>
          <a:xfrm>
            <a:off x="4309461" y="352001"/>
            <a:ext cx="7497068" cy="120099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41E6-93E1-C446-8814-899F5992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90501"/>
            <a:ext cx="5790787" cy="1938388"/>
          </a:xfrm>
        </p:spPr>
        <p:txBody>
          <a:bodyPr>
            <a:normAutofit/>
          </a:bodyPr>
          <a:lstStyle/>
          <a:p>
            <a:r>
              <a:rPr lang="en-US" sz="2800" dirty="0"/>
              <a:t>Being Mindful of Cultural and Linguistic Diversity in Everyday Practice</a:t>
            </a:r>
            <a:br>
              <a:rPr lang="en-US" sz="1400" dirty="0"/>
            </a:br>
            <a:br>
              <a:rPr lang="en-US" sz="1400" dirty="0"/>
            </a:br>
            <a:r>
              <a:rPr lang="en-US" sz="1800" dirty="0"/>
              <a:t>Audiology Today July/August 2020</a:t>
            </a:r>
            <a:br>
              <a:rPr lang="en-US" sz="1800" dirty="0"/>
            </a:br>
            <a:r>
              <a:rPr lang="en-US" sz="1800" dirty="0"/>
              <a:t>Authors: Katie M Colella, Laura Gaeta, Erica Friedland, Mary A. Hudson, and Debra </a:t>
            </a:r>
            <a:r>
              <a:rPr lang="en-US" sz="1800" dirty="0" err="1"/>
              <a:t>Busacco</a:t>
            </a:r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F4CD-92E6-8747-997A-332FC481D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1" y="2128889"/>
            <a:ext cx="6705600" cy="453861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Follow best-practice for using interpreters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Avoid idioms, metaphors, colloquialism, or jargon. Phrases used by native English speakers such as “feeling blue” or “let’s wrap up” may not translate effectively into another language.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Review any professional vocabulary that could require an expanded explanation with the interpreter.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Allow the interpreter enough time to interpret all messages.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Look at and speak with the patient or caregiver(s), not the interpreter or phone.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Ask the interpreter, patient, or caregiver(s) if he or she has any questions or needs clarifications.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Defer from using a family member as an interpreter unless it is truly the only option.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Avoid microaggressions</a:t>
            </a:r>
          </a:p>
        </p:txBody>
      </p:sp>
      <p:sp>
        <p:nvSpPr>
          <p:cNvPr id="24" name="Freeform: Shape 2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olorful buttons">
            <a:extLst>
              <a:ext uri="{FF2B5EF4-FFF2-40B4-BE49-F238E27FC236}">
                <a16:creationId xmlns:a16="http://schemas.microsoft.com/office/drawing/2014/main" id="{A9385A96-B601-D54E-9DE3-38550C552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58" r="16808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8093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nk desk with doctor items">
            <a:extLst>
              <a:ext uri="{FF2B5EF4-FFF2-40B4-BE49-F238E27FC236}">
                <a16:creationId xmlns:a16="http://schemas.microsoft.com/office/drawing/2014/main" id="{2228EA3A-8825-5948-B310-2B6299ED1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2" r="-1" b="-1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F4CD-92E6-8747-997A-332FC481D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5750"/>
            <a:ext cx="5891930" cy="6572240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Be mindful of health literacy and guide patients to ask the right questions.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Recommendations for improving health literacy (AMA, 2007):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State the most important information first and explain why that information is important.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Confirm patient understanding by asking for a summary.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Supplement conversations with written materials that focus on key information and include visuals, while keeping in mind that translated materials do not always increase health literacy.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Avoid technical terminology and language.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Speak in simple sentences and use active voice.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Provide captions for all graphics, including step-by-step illustration guides.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Use high-contrast paper and font color. Font size should also be large.</a:t>
            </a:r>
          </a:p>
          <a:p>
            <a:pPr lvl="1"/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15000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7668-DC7A-0C41-8F2A-B3E7045C4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0" y="4904050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Audiologist, teacher, wife and mom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picture containing outdoor, mountain, person, water sport&#10;&#10;Description automatically generated">
            <a:extLst>
              <a:ext uri="{FF2B5EF4-FFF2-40B4-BE49-F238E27FC236}">
                <a16:creationId xmlns:a16="http://schemas.microsoft.com/office/drawing/2014/main" id="{AF193D59-1CBA-9B41-A340-18A8A2200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32" r="2" b="2"/>
          <a:stretch/>
        </p:blipFill>
        <p:spPr>
          <a:xfrm rot="10800000">
            <a:off x="21" y="0"/>
            <a:ext cx="4059916" cy="4242806"/>
          </a:xfrm>
          <a:prstGeom prst="rect">
            <a:avLst/>
          </a:prstGeom>
        </p:spPr>
      </p:pic>
      <p:pic>
        <p:nvPicPr>
          <p:cNvPr id="10" name="Picture 9" descr="A picture containing outdoor, rock, nature&#10;&#10;Description automatically generated">
            <a:extLst>
              <a:ext uri="{FF2B5EF4-FFF2-40B4-BE49-F238E27FC236}">
                <a16:creationId xmlns:a16="http://schemas.microsoft.com/office/drawing/2014/main" id="{5F41DA61-A5A6-6B43-93F8-3F3DD45F8F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3" r="16055"/>
          <a:stretch/>
        </p:blipFill>
        <p:spPr>
          <a:xfrm rot="5400000">
            <a:off x="8035889" y="89949"/>
            <a:ext cx="4242816" cy="406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F2B0F-951F-AB4C-B73B-991192094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408" r="2" b="5837"/>
          <a:stretch/>
        </p:blipFill>
        <p:spPr>
          <a:xfrm>
            <a:off x="4066031" y="0"/>
            <a:ext cx="4059936" cy="424280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01EF62A-94E2-E941-B8C8-89B52D3F8044}"/>
              </a:ext>
            </a:extLst>
          </p:cNvPr>
          <p:cNvSpPr/>
          <p:nvPr/>
        </p:nvSpPr>
        <p:spPr>
          <a:xfrm>
            <a:off x="3700215" y="5575362"/>
            <a:ext cx="4791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Who do you want to be?</a:t>
            </a:r>
          </a:p>
        </p:txBody>
      </p:sp>
    </p:spTree>
    <p:extLst>
      <p:ext uri="{BB962C8B-B14F-4D97-AF65-F5344CB8AC3E}">
        <p14:creationId xmlns:p14="http://schemas.microsoft.com/office/powerpoint/2010/main" val="3934723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B737-AB33-5F4B-A09F-8B91D48C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Your Career Path</a:t>
            </a:r>
          </a:p>
        </p:txBody>
      </p:sp>
      <p:pic>
        <p:nvPicPr>
          <p:cNvPr id="6" name="Picture 5" descr="Abstract twist of multi-colored cords">
            <a:extLst>
              <a:ext uri="{FF2B5EF4-FFF2-40B4-BE49-F238E27FC236}">
                <a16:creationId xmlns:a16="http://schemas.microsoft.com/office/drawing/2014/main" id="{A5771B05-8DB5-8846-B0AD-8B2F7C275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17" r="3876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6B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C321C3-9B81-1D40-B7F4-ACADA0367F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3022541"/>
              </p:ext>
            </p:extLst>
          </p:nvPr>
        </p:nvGraphicFramePr>
        <p:xfrm>
          <a:off x="4635591" y="2182773"/>
          <a:ext cx="7556389" cy="446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174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839AB9-BE35-CB4F-BF70-9910380EA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0839AB9-BE35-CB4F-BF70-9910380EA7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1B542F-22B4-D64C-9314-6E201DD37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71B542F-22B4-D64C-9314-6E201DD37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3921CC-43B5-F146-83EF-30F83E6A4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A63921CC-43B5-F146-83EF-30F83E6A4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94EAAC-5FFA-CA4E-9F8B-B99D56571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3E94EAAC-5FFA-CA4E-9F8B-B99D56571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 rev="1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340B-6D24-1344-95FB-9F4E0284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/>
              <a:t>Audiology Work Settings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16AD0-4441-1244-A12D-EC6C6409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59676"/>
            <a:ext cx="5822731" cy="5738647"/>
          </a:xfrm>
        </p:spPr>
        <p:txBody>
          <a:bodyPr anchor="ctr"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Veteran Affairs Hospital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Private Practice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Pediatric Hospital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Adult Hospital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ENT Practice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Non-Profit Clinic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School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Public School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School for the Deaf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Listening and Spoken Language School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Industrial 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Research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98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0BC4-681A-BF41-9AEA-44515EED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402" y="315310"/>
            <a:ext cx="6042147" cy="1325563"/>
          </a:xfrm>
        </p:spPr>
        <p:txBody>
          <a:bodyPr>
            <a:normAutofit/>
          </a:bodyPr>
          <a:lstStyle/>
          <a:p>
            <a:r>
              <a:rPr lang="en-US" dirty="0"/>
              <a:t>Audiology Specialty Areas</a:t>
            </a:r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3A12C50-8508-D44F-B756-908F6712D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6" r="-3" b="1730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6DBE-4F20-8447-BF38-7E91E179A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1869115"/>
            <a:ext cx="5609220" cy="4815464"/>
          </a:xfrm>
        </p:spPr>
        <p:txBody>
          <a:bodyPr anchor="t">
            <a:normAutofit/>
          </a:bodyPr>
          <a:lstStyle/>
          <a:p>
            <a:r>
              <a:rPr lang="en-US" sz="2400" dirty="0"/>
              <a:t>Geriatric</a:t>
            </a:r>
          </a:p>
          <a:p>
            <a:r>
              <a:rPr lang="en-US" sz="2400" dirty="0"/>
              <a:t>Pediatrics</a:t>
            </a:r>
          </a:p>
          <a:p>
            <a:r>
              <a:rPr lang="en-US" sz="2400" dirty="0"/>
              <a:t>Tinnitus Evaluation and Treatment</a:t>
            </a:r>
          </a:p>
          <a:p>
            <a:r>
              <a:rPr lang="en-US" sz="2400" dirty="0"/>
              <a:t>Vestibular Assessment and Rehabilitation</a:t>
            </a:r>
          </a:p>
          <a:p>
            <a:r>
              <a:rPr lang="en-US" sz="2400" dirty="0"/>
              <a:t>Implantable Hearing Devices</a:t>
            </a:r>
          </a:p>
          <a:p>
            <a:pPr lvl="1"/>
            <a:r>
              <a:rPr lang="en-US" dirty="0"/>
              <a:t>Cochlear Implants</a:t>
            </a:r>
          </a:p>
          <a:p>
            <a:pPr lvl="1"/>
            <a:r>
              <a:rPr lang="en-US" dirty="0"/>
              <a:t>Middle Ear Implants</a:t>
            </a:r>
          </a:p>
          <a:p>
            <a:pPr lvl="1"/>
            <a:r>
              <a:rPr lang="en-US" dirty="0"/>
              <a:t>Bone Anchored Hearing Aids</a:t>
            </a:r>
          </a:p>
          <a:p>
            <a:r>
              <a:rPr lang="en-US" sz="2400" dirty="0"/>
              <a:t>Traditional Amplification</a:t>
            </a:r>
          </a:p>
          <a:p>
            <a:r>
              <a:rPr lang="en-US" sz="2400" dirty="0"/>
              <a:t>Interoperative Monitoring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7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5EB57-D8D7-7C42-A60B-1B22D469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Disparities in Hearing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88C3C-452B-1340-82A4-0FDB2B111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495800"/>
            <a:ext cx="9144000" cy="7620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 the Lifespan </a:t>
            </a:r>
          </a:p>
        </p:txBody>
      </p:sp>
    </p:spTree>
    <p:extLst>
      <p:ext uri="{BB962C8B-B14F-4D97-AF65-F5344CB8AC3E}">
        <p14:creationId xmlns:p14="http://schemas.microsoft.com/office/powerpoint/2010/main" val="2743829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0BFDB-0842-E341-BF87-094B9018A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en-US" sz="4000" dirty="0"/>
              <a:t>Statistics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490E7E2-61CF-DE4B-91EA-DF2FB6256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1" r="-4" b="-4"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C4BF8-CCC0-FF41-88B4-6AA8E73A9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/>
              <a:t>Hearing loss is one of the top three common chronic conditions in the US</a:t>
            </a:r>
          </a:p>
          <a:p>
            <a:r>
              <a:rPr lang="en-US" sz="2000" dirty="0"/>
              <a:t>Hearing loss prevalence increases with age</a:t>
            </a:r>
          </a:p>
          <a:p>
            <a:r>
              <a:rPr lang="en-US" sz="2000" dirty="0"/>
              <a:t>One in eight people in the United States (13 percent, or 30 million) aged 12 years or older has hearing loss in both ears, based on standard hearing examinations</a:t>
            </a:r>
          </a:p>
          <a:p>
            <a:r>
              <a:rPr lang="en-US" sz="2000" dirty="0"/>
              <a:t>About 6,500 U.S. infants born in 2017 were identified early with a permanent hearing loss</a:t>
            </a:r>
          </a:p>
          <a:p>
            <a:r>
              <a:rPr lang="en-US" sz="2000" dirty="0"/>
              <a:t>An estimation of 14.9% of  School-Aged Children in the US have hearing loss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9651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B90AE2-6AB0-5540-82CE-020CDC41D0A2}"/>
              </a:ext>
            </a:extLst>
          </p:cNvPr>
          <p:cNvSpPr/>
          <p:nvPr/>
        </p:nvSpPr>
        <p:spPr>
          <a:xfrm>
            <a:off x="4309461" y="352001"/>
            <a:ext cx="7497068" cy="120099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6191B-E16C-9F4E-BA6E-8EDD9902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br>
              <a:rPr lang="en-US" sz="3200">
                <a:solidFill>
                  <a:srgbClr val="FFFFFF"/>
                </a:solidFill>
              </a:rPr>
            </a:br>
            <a:r>
              <a:rPr lang="en-US" sz="3200">
                <a:solidFill>
                  <a:srgbClr val="FFFFFF"/>
                </a:solidFill>
              </a:rPr>
              <a:t>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3780-F057-C747-9835-4B65A5574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253" y="497306"/>
            <a:ext cx="7138276" cy="581899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Black and Hispanic adults are less likely to use hearing technology compared to white adults despite being more likely to have had a hearing assessment. </a:t>
            </a:r>
          </a:p>
          <a:p>
            <a:r>
              <a:rPr lang="en-US" dirty="0"/>
              <a:t>Evidence shows correlation between hearing loss and dementia </a:t>
            </a:r>
          </a:p>
          <a:p>
            <a:r>
              <a:rPr lang="en-US" dirty="0"/>
              <a:t>Black and Hispanic adults are at greater risk for developing dementia following a hearing loss. </a:t>
            </a:r>
          </a:p>
          <a:p>
            <a:r>
              <a:rPr lang="en-US" dirty="0"/>
              <a:t>Adults being seen for a cochlear implant evaluation are disproportionately white when compared to the geographic regions of CI Center sites and study sites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69D31-FC44-1A4D-9E5A-DA369BC9ABFC}"/>
              </a:ext>
            </a:extLst>
          </p:cNvPr>
          <p:cNvSpPr txBox="1"/>
          <p:nvPr/>
        </p:nvSpPr>
        <p:spPr>
          <a:xfrm>
            <a:off x="966952" y="6316304"/>
            <a:ext cx="91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Gifford, R. Hearing Health Care for All, The Hearing Journal: July 2018 - Volume 71 - Issue 7 - p 6</a:t>
            </a:r>
          </a:p>
        </p:txBody>
      </p:sp>
      <p:pic>
        <p:nvPicPr>
          <p:cNvPr id="7" name="Graphic 6" descr="Group">
            <a:extLst>
              <a:ext uri="{FF2B5EF4-FFF2-40B4-BE49-F238E27FC236}">
                <a16:creationId xmlns:a16="http://schemas.microsoft.com/office/drawing/2014/main" id="{EC7A8F21-9A33-0142-B408-C784628F8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7103" y="3404422"/>
            <a:ext cx="2249103" cy="22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191B-E16C-9F4E-BA6E-8EDD99022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08" y="224146"/>
            <a:ext cx="6387102" cy="1325563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3780-F057-C747-9835-4B65A5574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53" y="1677564"/>
            <a:ext cx="7086874" cy="4161762"/>
          </a:xfrm>
        </p:spPr>
        <p:txBody>
          <a:bodyPr anchor="t">
            <a:normAutofit/>
          </a:bodyPr>
          <a:lstStyle/>
          <a:p>
            <a:r>
              <a:rPr lang="en-US" sz="2400" dirty="0"/>
              <a:t>Children born with a congenital hearing loss require early diagnosis and intervention (technology and habilitation) to develop listening and spoken language.</a:t>
            </a:r>
          </a:p>
          <a:p>
            <a:r>
              <a:rPr lang="en-US" sz="2400" dirty="0"/>
              <a:t>African American infants in an urban setting have a higher rate of loss to follow-up following a failed newborn hearing screen.</a:t>
            </a:r>
          </a:p>
          <a:p>
            <a:r>
              <a:rPr lang="en-US" sz="2400" dirty="0"/>
              <a:t>Children in rural and underserved areas often have their hearing loss diagnosed much later which is further increased for those of Hispanic and non-English speaking families.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983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Baby crawling">
            <a:extLst>
              <a:ext uri="{FF2B5EF4-FFF2-40B4-BE49-F238E27FC236}">
                <a16:creationId xmlns:a16="http://schemas.microsoft.com/office/drawing/2014/main" id="{FFB0F743-1F6E-7B48-96A6-95B94DB73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8827" y="244523"/>
            <a:ext cx="2580738" cy="2580738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8827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c 9" descr="Child with balloon">
            <a:extLst>
              <a:ext uri="{FF2B5EF4-FFF2-40B4-BE49-F238E27FC236}">
                <a16:creationId xmlns:a16="http://schemas.microsoft.com/office/drawing/2014/main" id="{849EEDE5-A7E6-9A4E-A480-26AE5A69B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1968" y="4769963"/>
            <a:ext cx="1922936" cy="19229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B90AE2-6AB0-5540-82CE-020CDC41D0A2}"/>
              </a:ext>
            </a:extLst>
          </p:cNvPr>
          <p:cNvSpPr/>
          <p:nvPr/>
        </p:nvSpPr>
        <p:spPr>
          <a:xfrm>
            <a:off x="4309461" y="352001"/>
            <a:ext cx="7497068" cy="1200997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E49D6-349D-5C41-9289-65BD137EFFA0}"/>
              </a:ext>
            </a:extLst>
          </p:cNvPr>
          <p:cNvSpPr txBox="1"/>
          <p:nvPr/>
        </p:nvSpPr>
        <p:spPr>
          <a:xfrm>
            <a:off x="60083" y="6144439"/>
            <a:ext cx="870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/>
              <a:t>Bush ML, Kaufman M, McNulty B. Disparities in Access to Pediatric Hearing Healthcare. </a:t>
            </a:r>
            <a:r>
              <a:rPr lang="en-US" sz="1400" dirty="0" err="1"/>
              <a:t>Curr</a:t>
            </a:r>
            <a:r>
              <a:rPr lang="en-US" sz="1400" dirty="0"/>
              <a:t> </a:t>
            </a:r>
            <a:r>
              <a:rPr lang="en-US" sz="1400" dirty="0" err="1"/>
              <a:t>Opin</a:t>
            </a:r>
            <a:r>
              <a:rPr lang="en-US" sz="1400" dirty="0"/>
              <a:t> </a:t>
            </a:r>
            <a:r>
              <a:rPr lang="en-US" sz="1400" dirty="0" err="1"/>
              <a:t>Otolaryngol</a:t>
            </a:r>
            <a:r>
              <a:rPr lang="en-US" sz="1400" dirty="0"/>
              <a:t> Head Neck Surg. 2017 October ; 25(5): 359–364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4569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1356</Words>
  <Application>Microsoft Office PowerPoint</Application>
  <PresentationFormat>Widescreen</PresentationFormat>
  <Paragraphs>132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Dr. Katie Russell</vt:lpstr>
      <vt:lpstr> Audiologist, teacher, wife and mom </vt:lpstr>
      <vt:lpstr>Your Career Path</vt:lpstr>
      <vt:lpstr>Audiology Work Settings</vt:lpstr>
      <vt:lpstr>Audiology Specialty Areas</vt:lpstr>
      <vt:lpstr>Disparities in Hearing Health</vt:lpstr>
      <vt:lpstr>Statistics</vt:lpstr>
      <vt:lpstr> Adults</vt:lpstr>
      <vt:lpstr> Children</vt:lpstr>
      <vt:lpstr> Deaf Community</vt:lpstr>
      <vt:lpstr>Being Mindful of Cultural and Linguistic Diversity in Everyday Practice  Audiology Today July/August 2020 Authors: Katie M Colella, Laura Gaeta, Erica Friedland, Mary A. Hudson, and Debra Busacco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Katie Russell</dc:title>
  <dc:creator>Russell, Katherine (russeke)</dc:creator>
  <cp:lastModifiedBy>Liz Urban</cp:lastModifiedBy>
  <cp:revision>2</cp:revision>
  <dcterms:created xsi:type="dcterms:W3CDTF">2020-11-12T20:47:28Z</dcterms:created>
  <dcterms:modified xsi:type="dcterms:W3CDTF">2020-11-16T23:22:17Z</dcterms:modified>
</cp:coreProperties>
</file>